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67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docProps/custom.xml" ContentType="application/vnd.openxmlformats-officedocument.custom-properties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notesSlides/notesSlide68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7"/>
  </p:notesMasterIdLst>
  <p:sldIdLst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5" r:id="rId16"/>
    <p:sldId id="332" r:id="rId17"/>
    <p:sldId id="333" r:id="rId18"/>
    <p:sldId id="334" r:id="rId19"/>
    <p:sldId id="335" r:id="rId20"/>
    <p:sldId id="276" r:id="rId21"/>
    <p:sldId id="30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18" r:id="rId31"/>
    <p:sldId id="328" r:id="rId32"/>
    <p:sldId id="319" r:id="rId33"/>
    <p:sldId id="329" r:id="rId34"/>
    <p:sldId id="269" r:id="rId35"/>
    <p:sldId id="271" r:id="rId36"/>
    <p:sldId id="272" r:id="rId37"/>
    <p:sldId id="273" r:id="rId38"/>
    <p:sldId id="274" r:id="rId39"/>
    <p:sldId id="277" r:id="rId40"/>
    <p:sldId id="279" r:id="rId41"/>
    <p:sldId id="280" r:id="rId42"/>
    <p:sldId id="281" r:id="rId43"/>
    <p:sldId id="282" r:id="rId44"/>
    <p:sldId id="283" r:id="rId45"/>
    <p:sldId id="284" r:id="rId46"/>
    <p:sldId id="331" r:id="rId47"/>
    <p:sldId id="285" r:id="rId48"/>
    <p:sldId id="286" r:id="rId49"/>
    <p:sldId id="287" r:id="rId50"/>
    <p:sldId id="288" r:id="rId51"/>
    <p:sldId id="289" r:id="rId52"/>
    <p:sldId id="290" r:id="rId53"/>
    <p:sldId id="278" r:id="rId54"/>
    <p:sldId id="336" r:id="rId55"/>
    <p:sldId id="337" r:id="rId56"/>
    <p:sldId id="338" r:id="rId57"/>
    <p:sldId id="339" r:id="rId58"/>
    <p:sldId id="340" r:id="rId59"/>
    <p:sldId id="341" r:id="rId60"/>
    <p:sldId id="342" r:id="rId61"/>
    <p:sldId id="343" r:id="rId62"/>
    <p:sldId id="344" r:id="rId63"/>
    <p:sldId id="345" r:id="rId64"/>
    <p:sldId id="354" r:id="rId65"/>
    <p:sldId id="346" r:id="rId66"/>
    <p:sldId id="355" r:id="rId67"/>
    <p:sldId id="347" r:id="rId68"/>
    <p:sldId id="348" r:id="rId69"/>
    <p:sldId id="356" r:id="rId70"/>
    <p:sldId id="349" r:id="rId71"/>
    <p:sldId id="350" r:id="rId72"/>
    <p:sldId id="351" r:id="rId73"/>
    <p:sldId id="352" r:id="rId74"/>
    <p:sldId id="353" r:id="rId75"/>
    <p:sldId id="330" r:id="rId76"/>
  </p:sldIdLst>
  <p:sldSz cx="9144000" cy="6858000" type="screen4x3"/>
  <p:notesSz cx="6858000" cy="9144000"/>
  <p:custDataLst>
    <p:tags r:id="rId7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7F7F"/>
    <a:srgbClr val="CC6600"/>
    <a:srgbClr val="0B1143"/>
    <a:srgbClr val="E2E2E2"/>
    <a:srgbClr val="F2F2F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63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presProps" Target="pres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ags" Target="tags/tag1.xml"/><Relationship Id="rId8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6CA00-ACCD-4CDF-B5B5-3D1B141E8942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2C3341-5772-46D9-B292-2883C0728A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3616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13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14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15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16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18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19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20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21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22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23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24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25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AF9CE17-DC07-4AB5-8701-D4CBE0549C32}" type="slidenum">
              <a:rPr lang="en-US" sz="1200" smtClean="0">
                <a:latin typeface="Arial" charset="0"/>
              </a:rPr>
              <a:pPr eaLnBrk="1" hangingPunct="1"/>
              <a:t>26</a:t>
            </a:fld>
            <a:endParaRPr lang="en-US" sz="1200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300A848-C79E-47EE-86BE-7274F968E52E}" type="slidenum">
              <a:rPr lang="en-US" sz="1200" smtClean="0">
                <a:latin typeface="Arial" charset="0"/>
              </a:rPr>
              <a:pPr eaLnBrk="1" hangingPunct="1"/>
              <a:t>27</a:t>
            </a:fld>
            <a:endParaRPr lang="en-US" sz="1200" smtClean="0">
              <a:latin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C: adductor (answer A is misspelled.  B means a muscle that draws a limb away from the body.  D is misspelled.)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300A848-C79E-47EE-86BE-7274F968E52E}" type="slidenum">
              <a:rPr lang="en-US" sz="1200" smtClean="0">
                <a:latin typeface="Arial" charset="0"/>
              </a:rPr>
              <a:pPr eaLnBrk="1" hangingPunct="1"/>
              <a:t>28</a:t>
            </a:fld>
            <a:endParaRPr lang="en-US" sz="1200" smtClean="0">
              <a:latin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C: adductor (answer A is misspelled.  B means a muscle that draws a limb away from the body.  D is misspelled.)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88ECC5A-B374-4C0D-BB93-1457CA17A23B}" type="slidenum">
              <a:rPr lang="en-US" sz="1200" smtClean="0">
                <a:latin typeface="Arial" charset="0"/>
              </a:rPr>
              <a:pPr eaLnBrk="1" hangingPunct="1"/>
              <a:t>29</a:t>
            </a:fld>
            <a:endParaRPr lang="en-US" sz="1200" smtClean="0">
              <a:latin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A: dyspnea    dys- means painful  -pnea means breathing.  Remember, medical terms do not need to have a root or combining form (as dyspnea, for example, has a prefix and a suffix with an imbedded root.)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88ECC5A-B374-4C0D-BB93-1457CA17A23B}" type="slidenum">
              <a:rPr lang="en-US" sz="1200" smtClean="0">
                <a:latin typeface="Arial" charset="0"/>
              </a:rPr>
              <a:pPr eaLnBrk="1" hangingPunct="1"/>
              <a:t>30</a:t>
            </a:fld>
            <a:endParaRPr lang="en-US" sz="1200" smtClean="0">
              <a:latin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A: dyspnea    dys- means painful  -pnea means breathing.  Remember, medical terms do not need to have a root or combining form (as dyspnea, for example, has a prefix and a suffix with an imbedded root.)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17F885C-0B1E-4769-ACFC-0C3E005B4241}" type="slidenum">
              <a:rPr lang="en-US" sz="1200" b="0" smtClean="0">
                <a:latin typeface="Arial" charset="0"/>
              </a:rPr>
              <a:pPr eaLnBrk="1" hangingPunct="1"/>
              <a:t>37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Refer to section beginning on p. 74 for terms using these suffixes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789927D-1544-4977-8471-C39089DDD76D}" type="slidenum">
              <a:rPr lang="en-US" sz="1200" b="0" smtClean="0">
                <a:latin typeface="Arial" charset="0"/>
              </a:rPr>
              <a:pPr eaLnBrk="1" hangingPunct="1"/>
              <a:t>38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Refer to section beginning on p. 74 for terms using these suffixes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73F8876-EB1E-4742-86E4-6F911B870A84}" type="slidenum">
              <a:rPr lang="en-US" sz="1200" b="0" smtClean="0">
                <a:latin typeface="Arial" charset="0"/>
              </a:rPr>
              <a:pPr eaLnBrk="1" hangingPunct="1"/>
              <a:t>39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Refer to section beginning on p. 74 for terms using these suffixes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DD0773E-DD15-4ECD-A903-DC765A2B6A4D}" type="slidenum">
              <a:rPr lang="en-US" sz="1200" b="0" smtClean="0">
                <a:latin typeface="Arial" charset="0"/>
              </a:rPr>
              <a:pPr eaLnBrk="1" hangingPunct="1"/>
              <a:t>40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Refer to section beginning on p. 74 for terms using these suffixes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83088E9-B9DD-42F4-9AAA-785DE6D8AB6F}" type="slidenum">
              <a:rPr lang="en-US" sz="1200" b="0" smtClean="0">
                <a:latin typeface="Arial" charset="0"/>
              </a:rPr>
              <a:pPr eaLnBrk="1" hangingPunct="1"/>
              <a:t>41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Refer to section beginning on p. 74 for terms using these suffixes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380C005-1D86-413F-A667-2F4AFC9ED42A}" type="slidenum">
              <a:rPr lang="en-US" sz="1200" b="0" smtClean="0">
                <a:latin typeface="Arial" charset="0"/>
              </a:rPr>
              <a:pPr eaLnBrk="1" hangingPunct="1"/>
              <a:t>42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C: acrophobia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380C005-1D86-413F-A667-2F4AFC9ED42A}" type="slidenum">
              <a:rPr lang="en-US" sz="1200" b="0" smtClean="0">
                <a:latin typeface="Arial" charset="0"/>
              </a:rPr>
              <a:pPr eaLnBrk="1" hangingPunct="1"/>
              <a:t>43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C: acrophobia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52EC83-2589-44EA-8463-358BF36A720F}" type="slidenum">
              <a:rPr lang="en-US" sz="1200" b="0" smtClean="0">
                <a:latin typeface="Arial" charset="0"/>
              </a:rPr>
              <a:pPr eaLnBrk="1" hangingPunct="1"/>
              <a:t>44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Refer to section beginning on p. 74 for terms using these suffixes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E2C1F79-233C-4DAB-B843-33ADDDF73BE4}" type="slidenum">
              <a:rPr lang="en-US" sz="1200" b="0" smtClean="0">
                <a:latin typeface="Arial" charset="0"/>
              </a:rPr>
              <a:pPr eaLnBrk="1" hangingPunct="1"/>
              <a:t>45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Refer to section beginning on p. 74 for terms using these suffixes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81EB770-C759-4727-821E-2C5FC264D89E}" type="slidenum">
              <a:rPr lang="en-US" sz="1200" b="0" smtClean="0">
                <a:latin typeface="Arial" charset="0"/>
              </a:rPr>
              <a:pPr eaLnBrk="1" hangingPunct="1"/>
              <a:t>46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50D45A9-BB7D-4250-B963-7B3DAC4EB534}" type="slidenum">
              <a:rPr lang="en-US" sz="1200" b="0" smtClean="0">
                <a:latin typeface="Arial" charset="0"/>
              </a:rPr>
              <a:pPr eaLnBrk="1" hangingPunct="1"/>
              <a:t>47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CB2628F-6FE6-4090-B413-E354E5F9B9A0}" type="slidenum">
              <a:rPr lang="en-US" sz="1200" b="0" smtClean="0">
                <a:latin typeface="Arial" charset="0"/>
              </a:rPr>
              <a:pPr eaLnBrk="1" hangingPunct="1"/>
              <a:t>48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5F42522-C6F3-46B6-B18F-8F43C6D47B46}" type="slidenum">
              <a:rPr lang="en-US" sz="1200" b="0" smtClean="0">
                <a:latin typeface="Arial" charset="0"/>
              </a:rPr>
              <a:pPr eaLnBrk="1" hangingPunct="1"/>
              <a:t>49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What is Streptococcus? </a:t>
            </a:r>
          </a:p>
          <a:p>
            <a:pPr eaLnBrk="1" hangingPunct="1"/>
            <a:r>
              <a:rPr lang="en-US" smtClean="0"/>
              <a:t>What are other berry-shaped bacteria?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D8FCD-DD85-4F55-9DB7-36C077E5A03E}" type="slidenum">
              <a:rPr lang="en-US"/>
              <a:pPr/>
              <a:t>52</a:t>
            </a:fld>
            <a:endParaRPr lang="en-US"/>
          </a:p>
        </p:txBody>
      </p:sp>
      <p:sp>
        <p:nvSpPr>
          <p:cNvPr id="46082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85813" indent="-303213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208088" indent="-2413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92275" indent="-242888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174875" indent="-2413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6320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92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64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36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A9AB6C9C-C140-4CC6-9676-2E0F4F765C14}" type="slidenum">
              <a:rPr lang="en-US" sz="1200"/>
              <a:pPr algn="r" eaLnBrk="1" hangingPunct="1"/>
              <a:t>52</a:t>
            </a:fld>
            <a:endParaRPr lang="en-US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05113" indent="-105113"/>
            <a:endParaRPr lang="en-GB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6A2379-4E71-425B-8945-FD7ED3B9FACC}" type="slidenum">
              <a:rPr lang="en-US"/>
              <a:pPr/>
              <a:t>60</a:t>
            </a:fld>
            <a:endParaRPr lang="en-US"/>
          </a:p>
        </p:txBody>
      </p:sp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85813" indent="-303213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208088" indent="-2413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92275" indent="-242888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174875" indent="-2413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6320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92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64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36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F01E03A2-5181-444F-83CA-4E4F86422520}" type="slidenum">
              <a:rPr lang="en-US" sz="1200"/>
              <a:pPr algn="r" eaLnBrk="1" hangingPunct="1"/>
              <a:t>60</a:t>
            </a:fld>
            <a:endParaRPr lang="en-US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05113" indent="-105113"/>
            <a:r>
              <a:rPr lang="en-US"/>
              <a:t>Correct answer is D: thoracic cavity contains the pleural cavity and the mediastinum.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6A2379-4E71-425B-8945-FD7ED3B9FACC}" type="slidenum">
              <a:rPr lang="en-US"/>
              <a:pPr/>
              <a:t>61</a:t>
            </a:fld>
            <a:endParaRPr lang="en-US"/>
          </a:p>
        </p:txBody>
      </p:sp>
      <p:sp>
        <p:nvSpPr>
          <p:cNvPr id="49154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85813" indent="-303213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208088" indent="-2413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92275" indent="-242888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174875" indent="-2413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6320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92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64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36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F01E03A2-5181-444F-83CA-4E4F86422520}" type="slidenum">
              <a:rPr lang="en-US" sz="1200"/>
              <a:pPr algn="r" eaLnBrk="1" hangingPunct="1"/>
              <a:t>61</a:t>
            </a:fld>
            <a:endParaRPr lang="en-US" sz="120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05113" indent="-105113"/>
            <a:r>
              <a:rPr lang="en-US"/>
              <a:t>Correct answer is D: thoracic cavity contains the pleural cavity and the mediastinum.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9C157C-6F05-4C95-A964-F316E969C707}" type="slidenum">
              <a:rPr lang="en-US"/>
              <a:pPr/>
              <a:t>62</a:t>
            </a:fld>
            <a:endParaRPr lang="en-US"/>
          </a:p>
        </p:txBody>
      </p:sp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85813" indent="-303213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208088" indent="-2413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92275" indent="-242888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174875" indent="-2413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6320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92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64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36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8C45D094-E197-4416-97AB-E26B2C4AD88B}" type="slidenum">
              <a:rPr lang="en-US" sz="1200"/>
              <a:pPr algn="r" eaLnBrk="1" hangingPunct="1"/>
              <a:t>62</a:t>
            </a:fld>
            <a:endParaRPr lang="en-US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05113" indent="-105113"/>
            <a:r>
              <a:rPr lang="en-US"/>
              <a:t>Correct answer is A: the abdominal cavity contains the peritoneum. 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9C157C-6F05-4C95-A964-F316E969C707}" type="slidenum">
              <a:rPr lang="en-US"/>
              <a:pPr/>
              <a:t>63</a:t>
            </a:fld>
            <a:endParaRPr lang="en-US"/>
          </a:p>
        </p:txBody>
      </p:sp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85813" indent="-303213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208088" indent="-2413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92275" indent="-242888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174875" indent="-2413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6320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92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64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36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8C45D094-E197-4416-97AB-E26B2C4AD88B}" type="slidenum">
              <a:rPr lang="en-US" sz="1200"/>
              <a:pPr algn="r" eaLnBrk="1" hangingPunct="1"/>
              <a:t>63</a:t>
            </a:fld>
            <a:endParaRPr lang="en-US" sz="120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05113" indent="-105113"/>
            <a:r>
              <a:rPr lang="en-US"/>
              <a:t>Correct answer is A: the abdominal cavity contains the peritoneum. 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5D62E4-88B9-4C72-82D7-C960F51F327F}" type="slidenum">
              <a:rPr lang="en-US"/>
              <a:pPr/>
              <a:t>69</a:t>
            </a:fld>
            <a:endParaRPr lang="en-US"/>
          </a:p>
        </p:txBody>
      </p:sp>
      <p:sp>
        <p:nvSpPr>
          <p:cNvPr id="54274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85813" indent="-303213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208088" indent="-2413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92275" indent="-242888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174875" indent="-2413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6320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92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64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36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2EC9AF2E-B687-435E-AED3-8B026FD68137}" type="slidenum">
              <a:rPr lang="en-US" sz="1200"/>
              <a:pPr algn="r" eaLnBrk="1" hangingPunct="1"/>
              <a:t>69</a:t>
            </a:fld>
            <a:endParaRPr lang="en-US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05113" indent="-105113"/>
            <a:r>
              <a:rPr lang="en-US"/>
              <a:t>Match the definition to one of these terms:</a:t>
            </a:r>
          </a:p>
          <a:p>
            <a:pPr marL="540582" lvl="1" indent="-108116"/>
            <a:r>
              <a:rPr lang="en-US"/>
              <a:t>front side of the body (</a:t>
            </a:r>
            <a:r>
              <a:rPr lang="en-US" i="1"/>
              <a:t>anterior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the back side of the body (</a:t>
            </a:r>
            <a:r>
              <a:rPr lang="en-US" i="1"/>
              <a:t>posterior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away from the surface (</a:t>
            </a:r>
            <a:r>
              <a:rPr lang="en-US" i="1"/>
              <a:t>deep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on the surface (</a:t>
            </a:r>
            <a:r>
              <a:rPr lang="en-US" i="1"/>
              <a:t>superficial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near the point of attachment to the trunk or near the beginning of a structure (</a:t>
            </a:r>
            <a:r>
              <a:rPr lang="en-US" i="1"/>
              <a:t>proximal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far from the point of attachment to the trunk or far from the beginning of a structure (</a:t>
            </a:r>
            <a:r>
              <a:rPr lang="en-US" i="1"/>
              <a:t>distal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below another structure (</a:t>
            </a:r>
            <a:r>
              <a:rPr lang="en-US" i="1"/>
              <a:t>inferior</a:t>
            </a:r>
            <a:r>
              <a:rPr lang="en-US"/>
              <a:t>) </a:t>
            </a:r>
          </a:p>
          <a:p>
            <a:pPr marL="540582" lvl="1" indent="-108116"/>
            <a:r>
              <a:rPr lang="en-US"/>
              <a:t>above another structure (</a:t>
            </a:r>
            <a:r>
              <a:rPr lang="en-US" i="1"/>
              <a:t>superior</a:t>
            </a:r>
            <a:r>
              <a:rPr lang="en-US"/>
              <a:t>)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6C7DE4-C11B-4BCE-B48D-5C074BD5B3FF}" type="slidenum">
              <a:rPr lang="en-US"/>
              <a:pPr/>
              <a:t>70</a:t>
            </a:fld>
            <a:endParaRPr lang="en-US"/>
          </a:p>
        </p:txBody>
      </p:sp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884414" y="8685894"/>
            <a:ext cx="2972098" cy="45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 anchor="b"/>
          <a:lstStyle>
            <a:lvl1pPr defTabSz="966788">
              <a:defRPr>
                <a:solidFill>
                  <a:schemeClr val="tx1"/>
                </a:solidFill>
                <a:latin typeface="Arial" charset="0"/>
              </a:defRPr>
            </a:lvl1pPr>
            <a:lvl2pPr marL="785813" indent="-303213" defTabSz="966788">
              <a:defRPr>
                <a:solidFill>
                  <a:schemeClr val="tx1"/>
                </a:solidFill>
                <a:latin typeface="Arial" charset="0"/>
              </a:defRPr>
            </a:lvl2pPr>
            <a:lvl3pPr marL="1208088" indent="-241300" defTabSz="966788">
              <a:defRPr>
                <a:solidFill>
                  <a:schemeClr val="tx1"/>
                </a:solidFill>
                <a:latin typeface="Arial" charset="0"/>
              </a:defRPr>
            </a:lvl3pPr>
            <a:lvl4pPr marL="1692275" indent="-242888" defTabSz="966788">
              <a:defRPr>
                <a:solidFill>
                  <a:schemeClr val="tx1"/>
                </a:solidFill>
                <a:latin typeface="Arial" charset="0"/>
              </a:defRPr>
            </a:lvl4pPr>
            <a:lvl5pPr marL="2174875" indent="-241300" defTabSz="966788">
              <a:defRPr>
                <a:solidFill>
                  <a:schemeClr val="tx1"/>
                </a:solidFill>
                <a:latin typeface="Arial" charset="0"/>
              </a:defRPr>
            </a:lvl5pPr>
            <a:lvl6pPr marL="26320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892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5464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4003675" indent="-241300" defTabSz="9667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fld id="{7A9C2FB9-ED81-4550-8969-28B8CDA5A617}" type="slidenum">
              <a:rPr lang="en-US" sz="1200"/>
              <a:pPr algn="r" eaLnBrk="1" hangingPunct="1"/>
              <a:t>70</a:t>
            </a:fld>
            <a:endParaRPr lang="en-US" sz="120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05113" indent="-105113"/>
            <a:r>
              <a:rPr lang="en-US"/>
              <a:t>Match the definition to one of these terms:</a:t>
            </a:r>
          </a:p>
          <a:p>
            <a:pPr marL="540582" lvl="1" indent="-108116"/>
            <a:r>
              <a:rPr lang="en-US"/>
              <a:t>front side of the body (</a:t>
            </a:r>
            <a:r>
              <a:rPr lang="en-US" i="1"/>
              <a:t>anterior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the back side of the body (</a:t>
            </a:r>
            <a:r>
              <a:rPr lang="en-US" i="1"/>
              <a:t>posterior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away from the surface (</a:t>
            </a:r>
            <a:r>
              <a:rPr lang="en-US" i="1"/>
              <a:t>deep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on the surface (</a:t>
            </a:r>
            <a:r>
              <a:rPr lang="en-US" i="1"/>
              <a:t>superficial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near the point of attachment to the trunk or near the beginning of a structure (</a:t>
            </a:r>
            <a:r>
              <a:rPr lang="en-US" i="1"/>
              <a:t>proximal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far from the point of attachment to the trunk or far from the beginning of a structure (</a:t>
            </a:r>
            <a:r>
              <a:rPr lang="en-US" i="1"/>
              <a:t>distal</a:t>
            </a:r>
            <a:r>
              <a:rPr lang="en-US"/>
              <a:t>)</a:t>
            </a:r>
          </a:p>
          <a:p>
            <a:pPr marL="540582" lvl="1" indent="-108116"/>
            <a:r>
              <a:rPr lang="en-US"/>
              <a:t>below another structure (</a:t>
            </a:r>
            <a:r>
              <a:rPr lang="en-US" i="1"/>
              <a:t>inferior</a:t>
            </a:r>
            <a:r>
              <a:rPr lang="en-US"/>
              <a:t>) </a:t>
            </a:r>
          </a:p>
          <a:p>
            <a:pPr marL="540582" lvl="1" indent="-108116"/>
            <a:r>
              <a:rPr lang="en-US"/>
              <a:t>above another structure (</a:t>
            </a:r>
            <a:r>
              <a:rPr lang="en-US" i="1"/>
              <a:t>superior</a:t>
            </a:r>
            <a:r>
              <a:rPr lang="en-US"/>
              <a:t>)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C3341-5772-46D9-B292-2883C0728ABA}" type="slidenum">
              <a:rPr lang="en-US" smtClean="0"/>
              <a:pPr/>
              <a:t>72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B114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10" name="Rectangle 9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3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976145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>
            <a:lvl1pPr>
              <a:defRPr>
                <a:solidFill>
                  <a:srgbClr val="0B114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21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8" name="Rectangle 7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1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11234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8" name="Rectangle 7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1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560666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4860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55638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399"/>
            <a:ext cx="4040188" cy="498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76401"/>
            <a:ext cx="4041775" cy="49847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11" name="Rectangle 10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4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854249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7" name="Rectangle 6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0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609998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6" name="Rectangle 5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9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928449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53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914400"/>
            <a:ext cx="4876800" cy="52435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57400"/>
            <a:ext cx="3008313" cy="40687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727198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990600"/>
            <a:ext cx="5410200" cy="3733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45985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7848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133600"/>
            <a:ext cx="7848600" cy="3992563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9" name="Picture 18" descr="IDUniversity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5469185" y="3106985"/>
            <a:ext cx="6858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32749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 descr="IDUniversity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5469185" y="3106985"/>
            <a:ext cx="6858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7074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IDUniversityLogo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113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rgbClr val="CC66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rgbClr val="7F7F7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mailto:ficticousinstructor@YSMU.edu" TargetMode="External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Medical Terminology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C6600"/>
                </a:solidFill>
              </a:rPr>
              <a:t>Basics</a:t>
            </a:r>
            <a:endParaRPr lang="en-US" dirty="0">
              <a:solidFill>
                <a:srgbClr val="CC66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0630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Basic Elements of a Medical Word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 typeface="Wingdings" pitchFamily="2" charset="2"/>
              <a:buAutoNum type="arabicPeriod"/>
            </a:pPr>
            <a:r>
              <a:rPr lang="en-US" dirty="0"/>
              <a:t>Word Root</a:t>
            </a:r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dirty="0"/>
              <a:t>Combining Form</a:t>
            </a:r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dirty="0"/>
              <a:t>Suffix</a:t>
            </a:r>
          </a:p>
          <a:p>
            <a:pPr marL="533400" indent="-533400">
              <a:buFont typeface="Wingdings" pitchFamily="2" charset="2"/>
              <a:buAutoNum type="arabicPeriod"/>
            </a:pPr>
            <a:r>
              <a:rPr lang="en-US" dirty="0"/>
              <a:t>Prefix</a:t>
            </a:r>
          </a:p>
          <a:p>
            <a:pPr marL="533400" indent="-533400">
              <a:buFont typeface="Wingdings" pitchFamily="2" charset="2"/>
              <a:buAutoNum type="arabicPeriod"/>
            </a:pPr>
            <a:endParaRPr lang="en-US" dirty="0"/>
          </a:p>
          <a:p>
            <a:pPr marL="533400" indent="-533400">
              <a:buFont typeface="Wingdings" pitchFamily="2" charset="2"/>
              <a:buNone/>
            </a:pPr>
            <a:r>
              <a:rPr lang="en-US" dirty="0"/>
              <a:t>These four parts of a word are known as ELEMENTS.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1307373"/>
      </p:ext>
    </p:extLst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68" decel="100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68" decel="100000"/>
                                        <p:tgtEl>
                                          <p:spTgt spid="71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68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68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 Root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Main part or foundation of a word.</a:t>
            </a:r>
          </a:p>
          <a:p>
            <a:r>
              <a:rPr lang="en-US" dirty="0"/>
              <a:t>All words have at least one word root.</a:t>
            </a:r>
          </a:p>
          <a:p>
            <a:r>
              <a:rPr lang="en-US" dirty="0"/>
              <a:t>A word root may be used alone or combined with other elements to form a complete word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IE:  SPEAK (word root) + ER (suffix) = </a:t>
            </a:r>
            <a:r>
              <a:rPr lang="en-US" sz="2400" dirty="0" smtClean="0">
                <a:solidFill>
                  <a:srgbClr val="7F7F7F"/>
                </a:solidFill>
              </a:rPr>
              <a:t>    	SPEAKER </a:t>
            </a:r>
            <a:r>
              <a:rPr lang="en-US" sz="2400" dirty="0">
                <a:solidFill>
                  <a:srgbClr val="7F7F7F"/>
                </a:solidFill>
              </a:rPr>
              <a:t>(complete word)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1581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word root usually refers to a body part.</a:t>
            </a:r>
          </a:p>
          <a:p>
            <a:r>
              <a:rPr lang="en-US" dirty="0" smtClean="0"/>
              <a:t>Most </a:t>
            </a:r>
            <a:r>
              <a:rPr lang="en-US" dirty="0"/>
              <a:t>root words are derived from the Latin or Greek language.</a:t>
            </a: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5797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Word Root Examples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“dent” means tooth</a:t>
            </a:r>
          </a:p>
          <a:p>
            <a:r>
              <a:rPr lang="en-US"/>
              <a:t>“dermat” means skin</a:t>
            </a:r>
          </a:p>
          <a:p>
            <a:r>
              <a:rPr lang="en-US"/>
              <a:t>“cardi” means heart</a:t>
            </a:r>
          </a:p>
          <a:p>
            <a:r>
              <a:rPr lang="en-US"/>
              <a:t>“gastr” means stomach</a:t>
            </a:r>
          </a:p>
          <a:p>
            <a:r>
              <a:rPr lang="en-US"/>
              <a:t>“pancreat” means pancreas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524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1689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45942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3726450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Combining Forms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Correct pronunciation of medical words is important.</a:t>
            </a:r>
          </a:p>
          <a:p>
            <a:r>
              <a:rPr lang="en-US"/>
              <a:t>In order to make the pronunciation of word roots easier, sometimes it is necessary to insert a vowel after the root.</a:t>
            </a:r>
          </a:p>
          <a:p>
            <a:r>
              <a:rPr lang="en-US"/>
              <a:t>The combination of a word root and a vowel is known as a COMBINING FORM.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517704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381" y="2057400"/>
            <a:ext cx="8229600" cy="4221163"/>
          </a:xfrm>
        </p:spPr>
        <p:txBody>
          <a:bodyPr/>
          <a:lstStyle/>
          <a:p>
            <a:r>
              <a:rPr lang="en-US" dirty="0"/>
              <a:t>Combining forms consist of a </a:t>
            </a:r>
            <a:r>
              <a:rPr lang="en-US" u="sng" dirty="0"/>
              <a:t>combining vowel.  </a:t>
            </a:r>
          </a:p>
          <a:p>
            <a:r>
              <a:rPr lang="en-US" dirty="0"/>
              <a:t>The combining vowel is usually an “o”, but others may be used.</a:t>
            </a:r>
          </a:p>
          <a:p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IE:   </a:t>
            </a:r>
            <a:r>
              <a:rPr lang="en-US" sz="2400" dirty="0" err="1">
                <a:solidFill>
                  <a:srgbClr val="7F7F7F"/>
                </a:solidFill>
              </a:rPr>
              <a:t>gastr</a:t>
            </a:r>
            <a:r>
              <a:rPr lang="en-US" sz="2400" dirty="0">
                <a:solidFill>
                  <a:srgbClr val="7F7F7F"/>
                </a:solidFill>
              </a:rPr>
              <a:t> / o    pronounced GASTRO.</a:t>
            </a:r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 flipV="1">
            <a:off x="1828800" y="4953000"/>
            <a:ext cx="1524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1066800" y="5786034"/>
            <a:ext cx="15240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Word root</a:t>
            </a:r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 flipH="1" flipV="1">
            <a:off x="2895600" y="4800600"/>
            <a:ext cx="8763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3124200" y="5802732"/>
            <a:ext cx="2057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Combining vowel</a:t>
            </a:r>
          </a:p>
        </p:txBody>
      </p:sp>
      <p:sp>
        <p:nvSpPr>
          <p:cNvPr id="8" name="Rectangle 7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6589126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70" decel="100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770" decel="100000"/>
                                        <p:tgtEl>
                                          <p:spTgt spid="1229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3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70" decel="100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770" decel="100000"/>
                                        <p:tgtEl>
                                          <p:spTgt spid="1229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2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70" decel="100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770" decel="100000"/>
                                        <p:tgtEl>
                                          <p:spTgt spid="1229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7" dur="77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70" decel="1000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770" decel="100000"/>
                                        <p:tgtEl>
                                          <p:spTgt spid="1229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6" dur="77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8" dur="77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 build="p"/>
      <p:bldP spid="12292" grpId="0" animBg="1"/>
      <p:bldP spid="12293" grpId="0"/>
      <p:bldP spid="12294" grpId="0" animBg="1"/>
      <p:bldP spid="1229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a word has more than one root, a combining vowel is used to link the root to each other.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IE</a:t>
            </a:r>
            <a:r>
              <a:rPr lang="en-US" sz="2400" dirty="0" smtClean="0">
                <a:solidFill>
                  <a:srgbClr val="7F7F7F"/>
                </a:solidFill>
              </a:rPr>
              <a:t>: </a:t>
            </a:r>
            <a:r>
              <a:rPr lang="en-US" sz="2400" dirty="0">
                <a:solidFill>
                  <a:srgbClr val="7F7F7F"/>
                </a:solidFill>
              </a:rPr>
              <a:t>osteoarthritis  </a:t>
            </a:r>
            <a:r>
              <a:rPr lang="en-US" sz="2400" dirty="0" err="1" smtClean="0">
                <a:solidFill>
                  <a:srgbClr val="7F7F7F"/>
                </a:solidFill>
              </a:rPr>
              <a:t>oste</a:t>
            </a:r>
            <a:r>
              <a:rPr lang="en-US" sz="2400" dirty="0">
                <a:solidFill>
                  <a:srgbClr val="7F7F7F"/>
                </a:solidFill>
              </a:rPr>
              <a:t>/ o / </a:t>
            </a:r>
            <a:r>
              <a:rPr lang="en-US" sz="2400" dirty="0" err="1">
                <a:solidFill>
                  <a:srgbClr val="7F7F7F"/>
                </a:solidFill>
              </a:rPr>
              <a:t>arthr</a:t>
            </a:r>
            <a:r>
              <a:rPr lang="en-US" sz="2400" dirty="0">
                <a:solidFill>
                  <a:srgbClr val="7F7F7F"/>
                </a:solidFill>
              </a:rPr>
              <a:t>/ </a:t>
            </a:r>
            <a:r>
              <a:rPr lang="en-US" sz="2400" dirty="0" err="1">
                <a:solidFill>
                  <a:srgbClr val="7F7F7F"/>
                </a:solidFill>
              </a:rPr>
              <a:t>itis</a:t>
            </a:r>
            <a:endParaRPr lang="en-US" sz="2400" dirty="0">
              <a:solidFill>
                <a:srgbClr val="7F7F7F"/>
              </a:solidFill>
            </a:endParaRPr>
          </a:p>
        </p:txBody>
      </p:sp>
      <p:sp>
        <p:nvSpPr>
          <p:cNvPr id="13316" name="Line 4"/>
          <p:cNvSpPr>
            <a:spLocks noChangeShapeType="1"/>
          </p:cNvSpPr>
          <p:nvPr/>
        </p:nvSpPr>
        <p:spPr bwMode="auto">
          <a:xfrm flipV="1">
            <a:off x="3810001" y="4343400"/>
            <a:ext cx="228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200400" y="5124628"/>
            <a:ext cx="1219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Word root</a:t>
            </a:r>
          </a:p>
        </p:txBody>
      </p:sp>
      <p:sp>
        <p:nvSpPr>
          <p:cNvPr id="13318" name="Line 6"/>
          <p:cNvSpPr>
            <a:spLocks noChangeShapeType="1"/>
          </p:cNvSpPr>
          <p:nvPr/>
        </p:nvSpPr>
        <p:spPr bwMode="auto">
          <a:xfrm flipV="1">
            <a:off x="4800600" y="4343400"/>
            <a:ext cx="0" cy="9763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4156775" y="5353160"/>
            <a:ext cx="1676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Combining vowel</a:t>
            </a:r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 flipH="1" flipV="1">
            <a:off x="5795721" y="4367857"/>
            <a:ext cx="457200" cy="9518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5833175" y="5353160"/>
            <a:ext cx="12954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Word root</a:t>
            </a:r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 flipH="1" flipV="1">
            <a:off x="6934200" y="4472873"/>
            <a:ext cx="194375" cy="571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6606153" y="5119658"/>
            <a:ext cx="1295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Suffix</a:t>
            </a:r>
            <a:endParaRPr lang="en-US" sz="2000" dirty="0"/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 flipH="1">
            <a:off x="4578181" y="3735251"/>
            <a:ext cx="609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 flipH="1">
            <a:off x="5187781" y="3735251"/>
            <a:ext cx="33534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>
            <a:off x="5227450" y="3735331"/>
            <a:ext cx="1128146" cy="22852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4152900" y="3412553"/>
            <a:ext cx="3733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Slashes separate elements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1144857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33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0" fill="hold"/>
                                        <p:tgtEl>
                                          <p:spTgt spid="13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  <p:bldP spid="13316" grpId="0" animBg="1"/>
      <p:bldP spid="13317" grpId="0"/>
      <p:bldP spid="13318" grpId="0" animBg="1"/>
      <p:bldP spid="13319" grpId="0"/>
      <p:bldP spid="13319" grpId="1"/>
      <p:bldP spid="13320" grpId="0" animBg="1"/>
      <p:bldP spid="13321" grpId="0"/>
      <p:bldP spid="13323" grpId="0" animBg="1"/>
      <p:bldP spid="13324" grpId="0"/>
      <p:bldP spid="13326" grpId="0" animBg="1"/>
      <p:bldP spid="13327" grpId="0" animBg="1"/>
      <p:bldP spid="13330" grpId="0" animBg="1"/>
      <p:bldP spid="133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Word-Building System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By understanding the meanings of word roots, one can determine the meaning of complex medical terms by putting together the smaller parts.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483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dirty="0" err="1" smtClean="0"/>
              <a:t>Leukocytopenia</a:t>
            </a:r>
            <a:endParaRPr lang="en-US" dirty="0" smtClean="0"/>
          </a:p>
          <a:p>
            <a:pPr algn="ctr"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Word </a:t>
            </a:r>
            <a:r>
              <a:rPr lang="en-US" sz="2400" dirty="0">
                <a:solidFill>
                  <a:srgbClr val="7F7F7F"/>
                </a:solidFill>
              </a:rPr>
              <a:t>Roots:   </a:t>
            </a:r>
            <a:r>
              <a:rPr lang="en-US" sz="2400" dirty="0" err="1">
                <a:solidFill>
                  <a:srgbClr val="7F7F7F"/>
                </a:solidFill>
              </a:rPr>
              <a:t>Leuk</a:t>
            </a:r>
            <a:r>
              <a:rPr lang="en-US" sz="2400" dirty="0">
                <a:solidFill>
                  <a:srgbClr val="7F7F7F"/>
                </a:solidFill>
              </a:rPr>
              <a:t> /   (white)</a:t>
            </a:r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                       </a:t>
            </a:r>
            <a:r>
              <a:rPr lang="en-US" sz="2400" dirty="0" err="1">
                <a:solidFill>
                  <a:srgbClr val="7F7F7F"/>
                </a:solidFill>
              </a:rPr>
              <a:t>cyt</a:t>
            </a:r>
            <a:r>
              <a:rPr lang="en-US" sz="2400" dirty="0">
                <a:solidFill>
                  <a:srgbClr val="7F7F7F"/>
                </a:solidFill>
              </a:rPr>
              <a:t> /       (cell</a:t>
            </a:r>
            <a:r>
              <a:rPr lang="en-US" sz="2400" dirty="0" smtClean="0">
                <a:solidFill>
                  <a:srgbClr val="7F7F7F"/>
                </a:solidFill>
              </a:rPr>
              <a:t>)</a:t>
            </a:r>
          </a:p>
          <a:p>
            <a:pPr>
              <a:buFont typeface="Wingdings" pitchFamily="2" charset="2"/>
              <a:buNone/>
            </a:pPr>
            <a:endParaRPr lang="en-US" sz="2400" dirty="0">
              <a:solidFill>
                <a:srgbClr val="7F7F7F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Combining Vowel     </a:t>
            </a:r>
            <a:r>
              <a:rPr lang="en-US" sz="2400" dirty="0" smtClean="0">
                <a:solidFill>
                  <a:srgbClr val="7F7F7F"/>
                </a:solidFill>
              </a:rPr>
              <a:t>     </a:t>
            </a:r>
            <a:r>
              <a:rPr lang="en-US" sz="2400" dirty="0">
                <a:solidFill>
                  <a:srgbClr val="7F7F7F"/>
                </a:solidFill>
              </a:rPr>
              <a:t>/ o </a:t>
            </a:r>
            <a:r>
              <a:rPr lang="en-US" sz="2400" dirty="0" smtClean="0">
                <a:solidFill>
                  <a:srgbClr val="7F7F7F"/>
                </a:solidFill>
              </a:rPr>
              <a:t>/</a:t>
            </a:r>
          </a:p>
          <a:p>
            <a:pPr>
              <a:buFont typeface="Wingdings" pitchFamily="2" charset="2"/>
              <a:buNone/>
            </a:pPr>
            <a:endParaRPr lang="en-US" sz="2400" dirty="0">
              <a:solidFill>
                <a:srgbClr val="7F7F7F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Suffix:          </a:t>
            </a:r>
            <a:r>
              <a:rPr lang="en-US" sz="2400" dirty="0" smtClean="0">
                <a:solidFill>
                  <a:srgbClr val="7F7F7F"/>
                </a:solidFill>
              </a:rPr>
              <a:t>/ </a:t>
            </a:r>
            <a:r>
              <a:rPr lang="en-US" sz="2400" dirty="0" err="1">
                <a:solidFill>
                  <a:srgbClr val="7F7F7F"/>
                </a:solidFill>
              </a:rPr>
              <a:t>penia</a:t>
            </a:r>
            <a:r>
              <a:rPr lang="en-US" sz="2400" dirty="0">
                <a:solidFill>
                  <a:srgbClr val="7F7F7F"/>
                </a:solidFill>
              </a:rPr>
              <a:t>   </a:t>
            </a:r>
            <a:r>
              <a:rPr lang="en-US" sz="2400" dirty="0" smtClean="0">
                <a:solidFill>
                  <a:srgbClr val="7F7F7F"/>
                </a:solidFill>
              </a:rPr>
              <a:t>  </a:t>
            </a:r>
            <a:r>
              <a:rPr lang="en-US" sz="2400" dirty="0">
                <a:solidFill>
                  <a:srgbClr val="7F7F7F"/>
                </a:solidFill>
              </a:rPr>
              <a:t>(decrease)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31332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7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A combining vowel is used between a word root and a suffix that begins with a consonant (not a vowel).</a:t>
            </a:r>
          </a:p>
          <a:p>
            <a:r>
              <a:rPr lang="en-US" sz="2400" dirty="0"/>
              <a:t>This is to make pronunciation easier</a:t>
            </a:r>
            <a:r>
              <a:rPr lang="en-US" sz="2400" dirty="0" smtClean="0"/>
              <a:t>.</a:t>
            </a:r>
            <a:endParaRPr lang="en-US" sz="2400" dirty="0"/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Word root:   </a:t>
            </a:r>
            <a:r>
              <a:rPr lang="en-US" sz="2400" dirty="0" err="1">
                <a:solidFill>
                  <a:srgbClr val="7F7F7F"/>
                </a:solidFill>
              </a:rPr>
              <a:t>scler</a:t>
            </a:r>
            <a:r>
              <a:rPr lang="en-US" sz="2400" dirty="0">
                <a:solidFill>
                  <a:srgbClr val="7F7F7F"/>
                </a:solidFill>
              </a:rPr>
              <a:t> /     (hardening</a:t>
            </a:r>
            <a:r>
              <a:rPr lang="en-US" sz="2400" dirty="0" smtClean="0">
                <a:solidFill>
                  <a:srgbClr val="7F7F7F"/>
                </a:solidFill>
              </a:rPr>
              <a:t>)</a:t>
            </a:r>
          </a:p>
          <a:p>
            <a:pPr>
              <a:buFont typeface="Wingdings" pitchFamily="2" charset="2"/>
              <a:buNone/>
            </a:pPr>
            <a:endParaRPr lang="en-US" sz="2400" dirty="0">
              <a:solidFill>
                <a:srgbClr val="7F7F7F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Suffix:         / derma    (skin)</a:t>
            </a:r>
          </a:p>
          <a:p>
            <a:pPr>
              <a:buFont typeface="Wingdings" pitchFamily="2" charset="2"/>
              <a:buNone/>
            </a:pPr>
            <a:endParaRPr lang="en-US" sz="2400" dirty="0">
              <a:solidFill>
                <a:srgbClr val="7F7F7F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Term:  </a:t>
            </a:r>
            <a:r>
              <a:rPr lang="en-US" sz="2400" dirty="0" smtClean="0">
                <a:solidFill>
                  <a:srgbClr val="7F7F7F"/>
                </a:solidFill>
              </a:rPr>
              <a:t>    </a:t>
            </a:r>
            <a:r>
              <a:rPr lang="en-US" sz="2400" dirty="0" err="1" smtClean="0">
                <a:solidFill>
                  <a:srgbClr val="7F7F7F"/>
                </a:solidFill>
              </a:rPr>
              <a:t>Scler</a:t>
            </a:r>
            <a:r>
              <a:rPr lang="en-US" sz="2400" dirty="0" smtClean="0">
                <a:solidFill>
                  <a:srgbClr val="7F7F7F"/>
                </a:solidFill>
              </a:rPr>
              <a:t> </a:t>
            </a:r>
            <a:r>
              <a:rPr lang="en-US" sz="2400" dirty="0">
                <a:solidFill>
                  <a:srgbClr val="7F7F7F"/>
                </a:solidFill>
              </a:rPr>
              <a:t>/ o / </a:t>
            </a:r>
            <a:r>
              <a:rPr lang="en-US" sz="2400" dirty="0" smtClean="0">
                <a:solidFill>
                  <a:srgbClr val="7F7F7F"/>
                </a:solidFill>
              </a:rPr>
              <a:t>derma</a:t>
            </a:r>
          </a:p>
          <a:p>
            <a:pPr>
              <a:buFont typeface="Wingdings" pitchFamily="2" charset="2"/>
              <a:buNone/>
            </a:pPr>
            <a:r>
              <a:rPr lang="en-US" sz="2400" dirty="0">
                <a:solidFill>
                  <a:srgbClr val="7F7F7F"/>
                </a:solidFill>
              </a:rPr>
              <a:t>	</a:t>
            </a:r>
            <a:r>
              <a:rPr lang="en-US" sz="2400" dirty="0" smtClean="0">
                <a:solidFill>
                  <a:srgbClr val="7F7F7F"/>
                </a:solidFill>
              </a:rPr>
              <a:t>	   (hardening </a:t>
            </a:r>
            <a:r>
              <a:rPr lang="en-US" sz="2400" dirty="0">
                <a:solidFill>
                  <a:srgbClr val="7F7F7F"/>
                </a:solidFill>
              </a:rPr>
              <a:t>of the skin)</a:t>
            </a:r>
          </a:p>
          <a:p>
            <a:pPr>
              <a:buFont typeface="Wingdings" pitchFamily="2" charset="2"/>
              <a:buNone/>
            </a:pPr>
            <a:endParaRPr lang="en-US" sz="2400" dirty="0"/>
          </a:p>
          <a:p>
            <a:pPr>
              <a:buFont typeface="Wingdings" pitchFamily="2" charset="2"/>
              <a:buNone/>
            </a:pPr>
            <a:endParaRPr lang="en-US" sz="2400" dirty="0"/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 flipH="1">
            <a:off x="3608522" y="4681199"/>
            <a:ext cx="2133600" cy="5004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5770536" y="4481144"/>
            <a:ext cx="2590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Combining vowel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7675048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70" decel="100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770" decel="100000"/>
                                        <p:tgtEl>
                                          <p:spTgt spid="1946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70" decel="100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770" decel="100000"/>
                                        <p:tgtEl>
                                          <p:spTgt spid="1946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9" dur="77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 build="p"/>
      <p:bldP spid="19460" grpId="0" animBg="1"/>
      <p:bldP spid="194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When to Use a Combining Vowel</a:t>
            </a:r>
            <a:endParaRPr lang="en-US" dirty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combining vowel </a:t>
            </a:r>
            <a:r>
              <a:rPr lang="en-US" b="1" i="1" dirty="0"/>
              <a:t>IS</a:t>
            </a:r>
            <a:r>
              <a:rPr lang="en-US" dirty="0"/>
              <a:t> used to link one root to another root, and before a suffix that begins with a consonant.</a:t>
            </a:r>
          </a:p>
          <a:p>
            <a:endParaRPr lang="en-US" dirty="0"/>
          </a:p>
          <a:p>
            <a:r>
              <a:rPr lang="en-US" dirty="0"/>
              <a:t>A combining vowel </a:t>
            </a:r>
            <a:r>
              <a:rPr lang="en-US" b="1" i="1" dirty="0"/>
              <a:t>IS NOT</a:t>
            </a:r>
            <a:r>
              <a:rPr lang="en-US" dirty="0"/>
              <a:t> used before a suffix that begins with a vowel.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215385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  <p:bldP spid="2765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47800"/>
            <a:ext cx="7543800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Cardi</a:t>
            </a:r>
            <a:r>
              <a:rPr lang="en-US" b="1" dirty="0" smtClean="0"/>
              <a:t>/o</a:t>
            </a:r>
            <a:r>
              <a:rPr lang="en-US" dirty="0" smtClean="0"/>
              <a:t>	     		heart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Col/o	     		colon</a:t>
            </a:r>
            <a:endParaRPr lang="en-US" dirty="0" smtClean="0"/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Dermat</a:t>
            </a:r>
            <a:r>
              <a:rPr lang="en-US" b="1" dirty="0" smtClean="0"/>
              <a:t>/o</a:t>
            </a:r>
            <a:r>
              <a:rPr lang="en-US" dirty="0"/>
              <a:t> </a:t>
            </a:r>
            <a:r>
              <a:rPr lang="en-US" dirty="0" smtClean="0"/>
              <a:t>   		</a:t>
            </a:r>
            <a:r>
              <a:rPr lang="en-US" b="1" dirty="0" smtClean="0"/>
              <a:t>skin	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Endocrin</a:t>
            </a:r>
            <a:r>
              <a:rPr lang="en-US" b="1" dirty="0" smtClean="0"/>
              <a:t>/o 		</a:t>
            </a:r>
            <a:r>
              <a:rPr lang="en-US" dirty="0" smtClean="0"/>
              <a:t>endocrine glands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Enter/o</a:t>
            </a:r>
            <a:r>
              <a:rPr lang="en-US" b="1" dirty="0" smtClean="0"/>
              <a:t>	    		</a:t>
            </a:r>
            <a:r>
              <a:rPr lang="en-US" dirty="0" smtClean="0"/>
              <a:t>intestines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Esthesi</a:t>
            </a:r>
            <a:r>
              <a:rPr lang="en-US" dirty="0" smtClean="0"/>
              <a:t>/o     		sensation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Ger</a:t>
            </a:r>
            <a:r>
              <a:rPr lang="en-US" dirty="0" smtClean="0"/>
              <a:t>/o			old age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 err="1"/>
              <a:t>Gynec</a:t>
            </a:r>
            <a:r>
              <a:rPr lang="en-US" dirty="0"/>
              <a:t>/o	     		woman, female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endParaRPr lang="en-US" dirty="0" smtClean="0"/>
          </a:p>
        </p:txBody>
      </p:sp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-30997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Combining Forms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0685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47800"/>
            <a:ext cx="7543800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Hemat</a:t>
            </a:r>
            <a:r>
              <a:rPr lang="en-US" b="1" dirty="0" smtClean="0"/>
              <a:t>/o	     		blood</a:t>
            </a:r>
            <a:endParaRPr lang="en-US" dirty="0" smtClean="0"/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Iatr</a:t>
            </a:r>
            <a:r>
              <a:rPr lang="en-US" b="1" dirty="0" smtClean="0"/>
              <a:t>/o</a:t>
            </a:r>
            <a:r>
              <a:rPr lang="en-US" dirty="0" smtClean="0"/>
              <a:t>    			treatment</a:t>
            </a:r>
            <a:r>
              <a:rPr lang="en-US" b="1" dirty="0" smtClean="0"/>
              <a:t>	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Laryng</a:t>
            </a:r>
            <a:r>
              <a:rPr lang="en-US" b="1" dirty="0" smtClean="0"/>
              <a:t>/o 		</a:t>
            </a:r>
            <a:r>
              <a:rPr lang="en-US" dirty="0" smtClean="0"/>
              <a:t>voice box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Lymph/o</a:t>
            </a:r>
            <a:r>
              <a:rPr lang="en-US" b="1" dirty="0" smtClean="0"/>
              <a:t>	    		lymph</a:t>
            </a:r>
            <a:endParaRPr lang="en-US" dirty="0" smtClean="0"/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Nephr</a:t>
            </a:r>
            <a:r>
              <a:rPr lang="en-US" dirty="0" smtClean="0"/>
              <a:t>/o     		kidney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Neur</a:t>
            </a:r>
            <a:r>
              <a:rPr lang="en-US" dirty="0" smtClean="0"/>
              <a:t>/o			nerve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Nos</a:t>
            </a:r>
            <a:r>
              <a:rPr lang="en-US" dirty="0" smtClean="0"/>
              <a:t>/o			disease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 err="1"/>
              <a:t>Obstetr</a:t>
            </a:r>
            <a:r>
              <a:rPr lang="en-US" dirty="0"/>
              <a:t>/o     		midwife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endParaRPr lang="en-US" dirty="0" smtClean="0"/>
          </a:p>
        </p:txBody>
      </p:sp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-30997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Combining Forms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4452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47800"/>
            <a:ext cx="7543800" cy="48768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Onc</a:t>
            </a:r>
            <a:r>
              <a:rPr lang="en-US" b="1" dirty="0" smtClean="0"/>
              <a:t>/o	     		tumor</a:t>
            </a:r>
            <a:endParaRPr lang="en-US" dirty="0" smtClean="0"/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Opthalm</a:t>
            </a:r>
            <a:r>
              <a:rPr lang="en-US" b="1" dirty="0" smtClean="0"/>
              <a:t>/o</a:t>
            </a:r>
            <a:r>
              <a:rPr lang="en-US" dirty="0" smtClean="0"/>
              <a:t>    		eye</a:t>
            </a:r>
            <a:r>
              <a:rPr lang="en-US" b="1" dirty="0" smtClean="0"/>
              <a:t>	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Opt/o      		eye</a:t>
            </a:r>
            <a:endParaRPr lang="en-US" dirty="0" smtClean="0"/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Optic/o</a:t>
            </a:r>
            <a:r>
              <a:rPr lang="en-US" b="1" dirty="0" smtClean="0"/>
              <a:t>	    		eye</a:t>
            </a:r>
            <a:endParaRPr lang="en-US" dirty="0" smtClean="0"/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Ortho/o     		straight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Ot</a:t>
            </a:r>
            <a:r>
              <a:rPr lang="en-US" dirty="0" smtClean="0"/>
              <a:t>/o			ear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Path/o			disease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 err="1"/>
              <a:t>Ped</a:t>
            </a:r>
            <a:r>
              <a:rPr lang="en-US" dirty="0"/>
              <a:t>/o     		child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endParaRPr lang="en-US" dirty="0" smtClean="0"/>
          </a:p>
        </p:txBody>
      </p:sp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-30997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Combining Forms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3839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47800"/>
            <a:ext cx="7543800" cy="51054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Psych/o	     		mind</a:t>
            </a:r>
            <a:endParaRPr lang="en-US" dirty="0" smtClean="0"/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Pulmon</a:t>
            </a:r>
            <a:r>
              <a:rPr lang="en-US" b="1" dirty="0" smtClean="0"/>
              <a:t>/o</a:t>
            </a:r>
            <a:r>
              <a:rPr lang="en-US" dirty="0" smtClean="0"/>
              <a:t>    		lung</a:t>
            </a:r>
            <a:r>
              <a:rPr lang="en-US" b="1" dirty="0" smtClean="0"/>
              <a:t>	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Radi</a:t>
            </a:r>
            <a:r>
              <a:rPr lang="en-US" b="1" dirty="0" smtClean="0"/>
              <a:t>/o      		x-rays</a:t>
            </a:r>
            <a:endParaRPr lang="en-US" dirty="0" smtClean="0"/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Rect</a:t>
            </a:r>
            <a:r>
              <a:rPr lang="en-US" dirty="0" smtClean="0"/>
              <a:t>/o</a:t>
            </a:r>
            <a:r>
              <a:rPr lang="en-US" b="1" dirty="0" smtClean="0"/>
              <a:t>	    		rectum</a:t>
            </a:r>
            <a:endParaRPr lang="en-US" dirty="0" smtClean="0"/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Rheumat</a:t>
            </a:r>
            <a:r>
              <a:rPr lang="en-US" dirty="0" smtClean="0"/>
              <a:t>/o     	flow, fluid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Rhin</a:t>
            </a:r>
            <a:r>
              <a:rPr lang="en-US" dirty="0" smtClean="0"/>
              <a:t>/o			nose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Thorac</a:t>
            </a:r>
            <a:r>
              <a:rPr lang="en-US" dirty="0" smtClean="0"/>
              <a:t>/o		chest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Ur/o     			urinary tract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 err="1"/>
              <a:t>Vascul</a:t>
            </a:r>
            <a:r>
              <a:rPr lang="en-US" dirty="0"/>
              <a:t>/o	     		blood vessels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endParaRPr lang="en-US" dirty="0" smtClean="0"/>
          </a:p>
        </p:txBody>
      </p:sp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-30997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Combining Forms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998915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Prefixes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A prefix is a syllable or syllables placed BEFORE a word or word root to alter its meaning or create a new word</a:t>
            </a:r>
            <a:r>
              <a:rPr lang="en-US" dirty="0" smtClean="0"/>
              <a:t>.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Some Prefixes: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		Hyper-    </a:t>
            </a:r>
            <a:r>
              <a:rPr lang="en-US" sz="2400" dirty="0">
                <a:solidFill>
                  <a:srgbClr val="7F7F7F"/>
                </a:solidFill>
              </a:rPr>
              <a:t>(excessive)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		Pre-        </a:t>
            </a:r>
            <a:r>
              <a:rPr lang="en-US" sz="2400" dirty="0">
                <a:solidFill>
                  <a:srgbClr val="7F7F7F"/>
                </a:solidFill>
              </a:rPr>
              <a:t>(before)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		Post-       </a:t>
            </a:r>
            <a:r>
              <a:rPr lang="en-US" sz="2400" dirty="0">
                <a:solidFill>
                  <a:srgbClr val="7F7F7F"/>
                </a:solidFill>
              </a:rPr>
              <a:t>(after)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		Homo-     </a:t>
            </a:r>
            <a:r>
              <a:rPr lang="en-US" sz="2400" dirty="0">
                <a:solidFill>
                  <a:srgbClr val="7F7F7F"/>
                </a:solidFill>
              </a:rPr>
              <a:t>(same)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		Hypo-      </a:t>
            </a:r>
            <a:r>
              <a:rPr lang="en-US" sz="2400" dirty="0">
                <a:solidFill>
                  <a:srgbClr val="7F7F7F"/>
                </a:solidFill>
              </a:rPr>
              <a:t>(under)</a:t>
            </a:r>
          </a:p>
          <a:p>
            <a:pPr lvl="2">
              <a:lnSpc>
                <a:spcPct val="80000"/>
              </a:lnSpc>
            </a:pPr>
            <a:endParaRPr lang="en-US" sz="2000" dirty="0" smtClean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 dirty="0">
              <a:solidFill>
                <a:srgbClr val="7F7F7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97198571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  <p:bldP spid="2867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447800"/>
            <a:ext cx="7543800" cy="44196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endParaRPr lang="en-US" sz="2000" b="1" dirty="0" smtClean="0"/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  <a:defRPr/>
            </a:pPr>
            <a:endParaRPr lang="en-US" sz="900" b="1" dirty="0" smtClean="0"/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a-, an</a:t>
            </a:r>
            <a:r>
              <a:rPr lang="en-US" dirty="0" smtClean="0"/>
              <a:t>		no, not, without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ab</a:t>
            </a:r>
            <a:r>
              <a:rPr lang="en-US" b="1" dirty="0" smtClean="0"/>
              <a:t>-	</a:t>
            </a:r>
            <a:r>
              <a:rPr lang="en-US" dirty="0" smtClean="0"/>
              <a:t>		away from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ad-			</a:t>
            </a:r>
            <a:r>
              <a:rPr lang="en-US" dirty="0" smtClean="0"/>
              <a:t>toward</a:t>
            </a:r>
            <a:r>
              <a:rPr lang="en-US" b="1" dirty="0" smtClean="0"/>
              <a:t>	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err="1" smtClean="0"/>
              <a:t>ana</a:t>
            </a:r>
            <a:r>
              <a:rPr lang="en-US" b="1" dirty="0" smtClean="0"/>
              <a:t>- </a:t>
            </a:r>
            <a:r>
              <a:rPr lang="en-US" sz="2400" dirty="0" smtClean="0"/>
              <a:t>		</a:t>
            </a:r>
            <a:r>
              <a:rPr lang="en-US" dirty="0" smtClean="0"/>
              <a:t>up, apart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ante-		</a:t>
            </a:r>
            <a:r>
              <a:rPr lang="en-US" dirty="0" smtClean="0"/>
              <a:t>before, forward</a:t>
            </a:r>
          </a:p>
        </p:txBody>
      </p:sp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-30997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Prefixes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and Terminology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33062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-30997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Prefixes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and Terminology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914400" y="1600200"/>
            <a:ext cx="7543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rgbClr val="CC66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 2" pitchFamily="18" charset="2"/>
              <a:buNone/>
              <a:defRPr/>
            </a:pPr>
            <a:endParaRPr lang="en-US" sz="2000" dirty="0" smtClean="0"/>
          </a:p>
          <a:p>
            <a:pPr>
              <a:lnSpc>
                <a:spcPct val="130000"/>
              </a:lnSpc>
              <a:buFont typeface="Wingdings 2" pitchFamily="18" charset="2"/>
              <a:buNone/>
              <a:defRPr/>
            </a:pPr>
            <a:endParaRPr lang="en-US" sz="900" dirty="0" smtClean="0"/>
          </a:p>
          <a:p>
            <a:pPr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dirty="0" smtClean="0"/>
              <a:t>anti-		against</a:t>
            </a:r>
          </a:p>
          <a:p>
            <a:pPr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dirty="0" smtClean="0"/>
              <a:t>auto-		self, own</a:t>
            </a:r>
          </a:p>
          <a:p>
            <a:pPr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dirty="0" smtClean="0"/>
              <a:t>bi-			two</a:t>
            </a:r>
          </a:p>
          <a:p>
            <a:pPr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brady</a:t>
            </a:r>
            <a:r>
              <a:rPr lang="en-US" dirty="0" smtClean="0"/>
              <a:t>- </a:t>
            </a:r>
            <a:r>
              <a:rPr lang="en-US" sz="2400" dirty="0" smtClean="0"/>
              <a:t>		</a:t>
            </a:r>
            <a:r>
              <a:rPr lang="en-US" dirty="0" smtClean="0"/>
              <a:t>slow</a:t>
            </a:r>
          </a:p>
          <a:p>
            <a:pPr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err="1" smtClean="0"/>
              <a:t>cata</a:t>
            </a:r>
            <a:r>
              <a:rPr lang="en-US" dirty="0" smtClean="0"/>
              <a:t>-		down</a:t>
            </a:r>
          </a:p>
          <a:p>
            <a:pPr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con-			with, together</a:t>
            </a:r>
          </a:p>
        </p:txBody>
      </p:sp>
    </p:spTree>
    <p:extLst>
      <p:ext uri="{BB962C8B-B14F-4D97-AF65-F5344CB8AC3E}">
        <p14:creationId xmlns:p14="http://schemas.microsoft.com/office/powerpoint/2010/main" xmlns="" val="2893046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-30997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Prefixes and Terminology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806281" y="1752600"/>
            <a:ext cx="7543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rgbClr val="CC66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contra-		against, opposite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de-			down, lack of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 err="1"/>
              <a:t>dia</a:t>
            </a:r>
            <a:r>
              <a:rPr lang="en-US" dirty="0"/>
              <a:t>-			through, complete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 err="1"/>
              <a:t>dys</a:t>
            </a:r>
            <a:r>
              <a:rPr lang="en-US" dirty="0"/>
              <a:t>- 		bad, painful, difficult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 err="1"/>
              <a:t>ec</a:t>
            </a:r>
            <a:r>
              <a:rPr lang="en-US" dirty="0"/>
              <a:t>-, </a:t>
            </a:r>
            <a:r>
              <a:rPr lang="en-US" dirty="0" err="1"/>
              <a:t>ecto</a:t>
            </a:r>
            <a:r>
              <a:rPr lang="en-US" dirty="0"/>
              <a:t>		out, outside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/>
              <a:t>en-, </a:t>
            </a:r>
            <a:r>
              <a:rPr lang="en-US" dirty="0" err="1"/>
              <a:t>endo</a:t>
            </a:r>
            <a:r>
              <a:rPr lang="en-US" dirty="0"/>
              <a:t>-	in, within</a:t>
            </a:r>
          </a:p>
        </p:txBody>
      </p:sp>
    </p:spTree>
    <p:extLst>
      <p:ext uri="{BB962C8B-B14F-4D97-AF65-F5344CB8AC3E}">
        <p14:creationId xmlns:p14="http://schemas.microsoft.com/office/powerpoint/2010/main" xmlns="" val="37491585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5166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Prefixes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and Terminology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85247" y="1765515"/>
            <a:ext cx="7543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rgbClr val="CC66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buNone/>
              <a:defRPr/>
            </a:pPr>
            <a:r>
              <a:rPr lang="en-US" dirty="0" err="1"/>
              <a:t>epi</a:t>
            </a:r>
            <a:r>
              <a:rPr lang="en-US" dirty="0"/>
              <a:t>-			upon, on, above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 err="1"/>
              <a:t>eu</a:t>
            </a:r>
            <a:r>
              <a:rPr lang="en-US" dirty="0"/>
              <a:t>-			good, normal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ex-			out, away from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hemi- </a:t>
            </a:r>
            <a:r>
              <a:rPr lang="en-US" sz="2400" dirty="0"/>
              <a:t>		</a:t>
            </a:r>
            <a:r>
              <a:rPr lang="en-US" dirty="0"/>
              <a:t>half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/>
              <a:t>hyper-		excessive, above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/>
              <a:t>hypo-		deficient, under</a:t>
            </a:r>
          </a:p>
        </p:txBody>
      </p:sp>
    </p:spTree>
    <p:extLst>
      <p:ext uri="{BB962C8B-B14F-4D97-AF65-F5344CB8AC3E}">
        <p14:creationId xmlns:p14="http://schemas.microsoft.com/office/powerpoint/2010/main" xmlns="" val="6311494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5166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Prefixes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and Terminology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85247" y="1765515"/>
            <a:ext cx="7543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rgbClr val="CC66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in-			not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in-			into, within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infra-		</a:t>
            </a:r>
            <a:r>
              <a:rPr lang="en-US" dirty="0" smtClean="0"/>
              <a:t>beneath</a:t>
            </a:r>
            <a:endParaRPr lang="en-US" dirty="0"/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inter- </a:t>
            </a:r>
            <a:r>
              <a:rPr lang="en-US" sz="2400" dirty="0"/>
              <a:t>		</a:t>
            </a:r>
            <a:r>
              <a:rPr lang="en-US" dirty="0"/>
              <a:t>between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/>
              <a:t>intra-		</a:t>
            </a:r>
            <a:r>
              <a:rPr lang="en-US" dirty="0" smtClean="0"/>
              <a:t>into</a:t>
            </a:r>
            <a:r>
              <a:rPr lang="en-US" dirty="0"/>
              <a:t>, within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/>
              <a:t>macro-		large</a:t>
            </a:r>
          </a:p>
        </p:txBody>
      </p:sp>
    </p:spTree>
    <p:extLst>
      <p:ext uri="{BB962C8B-B14F-4D97-AF65-F5344CB8AC3E}">
        <p14:creationId xmlns:p14="http://schemas.microsoft.com/office/powerpoint/2010/main" xmlns="" val="33478773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5166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Prefixes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and Terminology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85247" y="1765515"/>
            <a:ext cx="7543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rgbClr val="CC66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mal-			bad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meta-		beyond, change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micro-		small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neo- 	</a:t>
            </a:r>
            <a:r>
              <a:rPr lang="en-US" sz="2400" dirty="0"/>
              <a:t>	</a:t>
            </a:r>
            <a:r>
              <a:rPr lang="en-US" dirty="0" smtClean="0"/>
              <a:t>new</a:t>
            </a:r>
            <a:endParaRPr lang="en-US" dirty="0"/>
          </a:p>
          <a:p>
            <a:pPr>
              <a:lnSpc>
                <a:spcPct val="110000"/>
              </a:lnSpc>
              <a:buNone/>
              <a:defRPr/>
            </a:pPr>
            <a:r>
              <a:rPr lang="en-US" dirty="0"/>
              <a:t>pan-			all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 err="1"/>
              <a:t>para</a:t>
            </a:r>
            <a:r>
              <a:rPr lang="en-US" dirty="0"/>
              <a:t>-		</a:t>
            </a:r>
            <a:r>
              <a:rPr lang="en-US" dirty="0" smtClean="0"/>
              <a:t>abnormal</a:t>
            </a:r>
            <a:r>
              <a:rPr lang="en-US" dirty="0"/>
              <a:t>, beside, near</a:t>
            </a:r>
          </a:p>
        </p:txBody>
      </p:sp>
    </p:spTree>
    <p:extLst>
      <p:ext uri="{BB962C8B-B14F-4D97-AF65-F5344CB8AC3E}">
        <p14:creationId xmlns:p14="http://schemas.microsoft.com/office/powerpoint/2010/main" xmlns="" val="5365796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5166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Prefixes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and Terminology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85247" y="1765515"/>
            <a:ext cx="7543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rgbClr val="CC66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per-			through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 err="1"/>
              <a:t>peri</a:t>
            </a:r>
            <a:r>
              <a:rPr lang="en-US" dirty="0"/>
              <a:t>-		surrounding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poly-		many, much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post- </a:t>
            </a:r>
            <a:r>
              <a:rPr lang="en-US" sz="2400" dirty="0"/>
              <a:t>		</a:t>
            </a:r>
            <a:r>
              <a:rPr lang="en-US" dirty="0"/>
              <a:t>after, behind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/>
              <a:t>pre-			before, in front of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/>
              <a:t>pro-			before, forward</a:t>
            </a:r>
          </a:p>
        </p:txBody>
      </p:sp>
    </p:spTree>
    <p:extLst>
      <p:ext uri="{BB962C8B-B14F-4D97-AF65-F5344CB8AC3E}">
        <p14:creationId xmlns:p14="http://schemas.microsoft.com/office/powerpoint/2010/main" xmlns="" val="14028876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5166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Prefixes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and Terminology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85247" y="1765515"/>
            <a:ext cx="7543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rgbClr val="CC66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pseudo-		false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re-			back, again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retro-		behind, backwards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sub- </a:t>
            </a:r>
            <a:r>
              <a:rPr lang="en-US" sz="2400" dirty="0"/>
              <a:t>		</a:t>
            </a:r>
            <a:r>
              <a:rPr lang="en-US" dirty="0" smtClean="0"/>
              <a:t>under</a:t>
            </a:r>
            <a:endParaRPr lang="en-US" dirty="0"/>
          </a:p>
          <a:p>
            <a:pPr>
              <a:lnSpc>
                <a:spcPct val="110000"/>
              </a:lnSpc>
              <a:buNone/>
              <a:defRPr/>
            </a:pPr>
            <a:r>
              <a:rPr lang="en-US" dirty="0"/>
              <a:t>supra-		above, upper</a:t>
            </a:r>
          </a:p>
          <a:p>
            <a:pPr>
              <a:lnSpc>
                <a:spcPct val="110000"/>
              </a:lnSpc>
              <a:buNone/>
              <a:defRPr/>
            </a:pPr>
            <a:r>
              <a:rPr lang="en-US" dirty="0" err="1"/>
              <a:t>syn</a:t>
            </a:r>
            <a:r>
              <a:rPr lang="en-US" dirty="0"/>
              <a:t>-, </a:t>
            </a:r>
            <a:r>
              <a:rPr lang="en-US" dirty="0" err="1"/>
              <a:t>sym</a:t>
            </a:r>
            <a:r>
              <a:rPr lang="en-US" dirty="0"/>
              <a:t>-	</a:t>
            </a:r>
            <a:r>
              <a:rPr lang="en-US" dirty="0" smtClean="0"/>
              <a:t>together</a:t>
            </a:r>
            <a:r>
              <a:rPr lang="en-US" dirty="0"/>
              <a:t>, with</a:t>
            </a:r>
          </a:p>
        </p:txBody>
      </p:sp>
    </p:spTree>
    <p:extLst>
      <p:ext uri="{BB962C8B-B14F-4D97-AF65-F5344CB8AC3E}">
        <p14:creationId xmlns:p14="http://schemas.microsoft.com/office/powerpoint/2010/main" xmlns="" val="9309617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906" name="Rectangle 10"/>
          <p:cNvSpPr>
            <a:spLocks noGrp="1" noChangeArrowheads="1"/>
          </p:cNvSpPr>
          <p:nvPr/>
        </p:nvSpPr>
        <p:spPr bwMode="auto">
          <a:xfrm>
            <a:off x="5166" y="609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Prefixes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+mj-lt"/>
                <a:ea typeface="Geneva" pitchFamily="80" charset="-128"/>
              </a:rPr>
              <a:t>and Terminology </a:t>
            </a:r>
            <a:endParaRPr lang="en-US" sz="3600" b="1" dirty="0">
              <a:solidFill>
                <a:schemeClr val="tx2">
                  <a:lumMod val="50000"/>
                </a:schemeClr>
              </a:solidFill>
              <a:latin typeface="+mj-lt"/>
              <a:ea typeface="Geneva" pitchFamily="80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785247" y="1765515"/>
            <a:ext cx="75438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b="1" kern="1200">
                <a:solidFill>
                  <a:srgbClr val="CC66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1" kern="1200">
                <a:solidFill>
                  <a:srgbClr val="7F7F7F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  <a:buNone/>
              <a:defRPr/>
            </a:pPr>
            <a:r>
              <a:rPr lang="en-US" dirty="0" err="1"/>
              <a:t>tachy</a:t>
            </a:r>
            <a:r>
              <a:rPr lang="en-US" dirty="0"/>
              <a:t>-		fast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trans-		across, through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/>
              <a:t>ultra-		beyond, excel</a:t>
            </a:r>
          </a:p>
          <a:p>
            <a:pPr>
              <a:lnSpc>
                <a:spcPct val="125000"/>
              </a:lnSpc>
              <a:buNone/>
              <a:defRPr/>
            </a:pPr>
            <a:r>
              <a:rPr lang="en-US" dirty="0" err="1"/>
              <a:t>uni</a:t>
            </a:r>
            <a:r>
              <a:rPr lang="en-US" dirty="0"/>
              <a:t>-		     	one</a:t>
            </a:r>
          </a:p>
        </p:txBody>
      </p:sp>
    </p:spTree>
    <p:extLst>
      <p:ext uri="{BB962C8B-B14F-4D97-AF65-F5344CB8AC3E}">
        <p14:creationId xmlns:p14="http://schemas.microsoft.com/office/powerpoint/2010/main" xmlns="" val="19199329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624" y="667986"/>
            <a:ext cx="912149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505700" cy="44196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AutoNum type="arabicPeriod"/>
              <a:defRPr/>
            </a:pPr>
            <a:r>
              <a:rPr lang="en-US" b="1" dirty="0" smtClean="0"/>
              <a:t>Which term means a muscle that draws a limb TOWARD the body? (Watch spelling!)</a:t>
            </a:r>
          </a:p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AutoNum type="arabicPeriod"/>
              <a:defRPr/>
            </a:pPr>
            <a:endParaRPr lang="en-US" b="1" dirty="0" smtClean="0"/>
          </a:p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A.</a:t>
            </a:r>
            <a:r>
              <a:rPr lang="en-US" dirty="0" smtClean="0"/>
              <a:t>  </a:t>
            </a:r>
            <a:r>
              <a:rPr lang="en-US" dirty="0" err="1" smtClean="0"/>
              <a:t>adducter</a:t>
            </a:r>
            <a:endParaRPr lang="en-US" dirty="0" smtClean="0"/>
          </a:p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B.</a:t>
            </a:r>
            <a:r>
              <a:rPr lang="en-US" dirty="0" smtClean="0"/>
              <a:t>  abductor</a:t>
            </a:r>
          </a:p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C.</a:t>
            </a:r>
            <a:r>
              <a:rPr lang="en-US" dirty="0" smtClean="0"/>
              <a:t>  adductor</a:t>
            </a:r>
          </a:p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D.</a:t>
            </a:r>
            <a:r>
              <a:rPr lang="en-US" dirty="0" smtClean="0"/>
              <a:t>  </a:t>
            </a:r>
            <a:r>
              <a:rPr lang="en-US" dirty="0" err="1" smtClean="0"/>
              <a:t>abducter</a:t>
            </a:r>
            <a:endParaRPr lang="en-US" dirty="0" smtClean="0"/>
          </a:p>
          <a:p>
            <a:pPr marL="533400" indent="-533400" eaLnBrk="1" hangingPunct="1">
              <a:lnSpc>
                <a:spcPct val="90000"/>
              </a:lnSpc>
              <a:defRPr/>
            </a:pPr>
            <a:endParaRPr lang="en-US" sz="3200" dirty="0" smtClean="0"/>
          </a:p>
        </p:txBody>
      </p:sp>
      <p:pic>
        <p:nvPicPr>
          <p:cNvPr id="16389" name="Picture 5" descr="MCj043151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04980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624" y="667986"/>
            <a:ext cx="912149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505700" cy="44196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AutoNum type="arabicPeriod"/>
              <a:defRPr/>
            </a:pPr>
            <a:r>
              <a:rPr lang="en-US" b="1" dirty="0" smtClean="0"/>
              <a:t>Which term means a muscle that draws a limb TOWARD the body? (Watch spelling!)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b="1" dirty="0" smtClean="0"/>
          </a:p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A.</a:t>
            </a:r>
            <a:r>
              <a:rPr lang="en-US" dirty="0" smtClean="0"/>
              <a:t>  </a:t>
            </a:r>
            <a:r>
              <a:rPr lang="en-US" dirty="0" err="1" smtClean="0"/>
              <a:t>adducter</a:t>
            </a:r>
            <a:endParaRPr lang="en-US" dirty="0" smtClean="0"/>
          </a:p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B.</a:t>
            </a:r>
            <a:r>
              <a:rPr lang="en-US" dirty="0" smtClean="0"/>
              <a:t>  abductor</a:t>
            </a:r>
          </a:p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C.</a:t>
            </a:r>
            <a:r>
              <a:rPr lang="en-US" dirty="0" smtClean="0"/>
              <a:t>  </a:t>
            </a:r>
            <a:r>
              <a:rPr lang="en-US" dirty="0" smtClean="0">
                <a:solidFill>
                  <a:srgbClr val="FF0000"/>
                </a:solidFill>
              </a:rPr>
              <a:t>adductor</a:t>
            </a:r>
          </a:p>
          <a:p>
            <a:pPr marL="533400" indent="-533400" eaLnBrk="1" hangingPunct="1">
              <a:lnSpc>
                <a:spcPct val="90000"/>
              </a:lnSpc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D.</a:t>
            </a:r>
            <a:r>
              <a:rPr lang="en-US" dirty="0" smtClean="0"/>
              <a:t>  </a:t>
            </a:r>
            <a:r>
              <a:rPr lang="en-US" dirty="0" err="1" smtClean="0"/>
              <a:t>abducter</a:t>
            </a:r>
            <a:endParaRPr lang="en-US" dirty="0" smtClean="0"/>
          </a:p>
          <a:p>
            <a:pPr marL="533400" indent="-533400" eaLnBrk="1" hangingPunct="1">
              <a:lnSpc>
                <a:spcPct val="90000"/>
              </a:lnSpc>
              <a:defRPr/>
            </a:pPr>
            <a:endParaRPr lang="en-US" sz="3200" dirty="0" smtClean="0"/>
          </a:p>
        </p:txBody>
      </p:sp>
      <p:pic>
        <p:nvPicPr>
          <p:cNvPr id="16389" name="Picture 5" descr="MCj043151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88152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3357"/>
            <a:ext cx="81534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AutoNum type="arabicPeriod" startAt="2"/>
              <a:defRPr/>
            </a:pPr>
            <a:r>
              <a:rPr lang="en-US" b="1" dirty="0" smtClean="0"/>
              <a:t>Which term means painful breathing?</a:t>
            </a:r>
          </a:p>
          <a:p>
            <a:pPr marL="0" indent="0" eaLnBrk="1" hangingPunct="1">
              <a:buNone/>
              <a:defRPr/>
            </a:pPr>
            <a:endParaRPr lang="en-US" b="1" dirty="0" smtClean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A.</a:t>
            </a:r>
            <a:r>
              <a:rPr lang="en-US" dirty="0" smtClean="0"/>
              <a:t>  dyspnea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B.</a:t>
            </a:r>
            <a:r>
              <a:rPr lang="en-US" dirty="0" smtClean="0"/>
              <a:t>  dysplasia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C.</a:t>
            </a:r>
            <a:r>
              <a:rPr lang="en-US" dirty="0" smtClean="0"/>
              <a:t>  apnea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D.</a:t>
            </a:r>
            <a:r>
              <a:rPr lang="en-US" dirty="0" smtClean="0"/>
              <a:t>  </a:t>
            </a:r>
            <a:r>
              <a:rPr lang="en-US" dirty="0" err="1" smtClean="0"/>
              <a:t>cephalgia</a:t>
            </a:r>
            <a:endParaRPr lang="en-US" dirty="0" smtClean="0"/>
          </a:p>
          <a:p>
            <a:pPr marL="533400" indent="-533400" eaLnBrk="1" hangingPunct="1">
              <a:defRPr/>
            </a:pPr>
            <a:endParaRPr lang="en-US" sz="3200" dirty="0" smtClean="0"/>
          </a:p>
        </p:txBody>
      </p:sp>
      <p:sp>
        <p:nvSpPr>
          <p:cNvPr id="121863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u="sng" dirty="0" smtClean="0"/>
              <a:t>QUICK QUIZ</a:t>
            </a:r>
            <a:r>
              <a:rPr lang="en-US" dirty="0" smtClean="0"/>
              <a:t>:</a:t>
            </a:r>
            <a:r>
              <a:rPr lang="en-US" dirty="0" smtClean="0">
                <a:sym typeface="Wingdings" pitchFamily="80" charset="2"/>
              </a:rPr>
              <a:t> </a:t>
            </a:r>
            <a:r>
              <a:rPr lang="en-US" dirty="0" smtClean="0"/>
              <a:t>	</a:t>
            </a:r>
          </a:p>
        </p:txBody>
      </p:sp>
      <p:pic>
        <p:nvPicPr>
          <p:cNvPr id="17413" name="Picture 9" descr="MCj043151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968639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3357"/>
            <a:ext cx="81534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AutoNum type="arabicPeriod" startAt="2"/>
              <a:defRPr/>
            </a:pPr>
            <a:r>
              <a:rPr lang="en-US" b="1" dirty="0" smtClean="0"/>
              <a:t>Which term means painful breathing?</a:t>
            </a:r>
          </a:p>
          <a:p>
            <a:pPr marL="0" indent="0" eaLnBrk="1" hangingPunct="1">
              <a:buNone/>
              <a:defRPr/>
            </a:pPr>
            <a:endParaRPr lang="en-US" b="1" dirty="0" smtClean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A.</a:t>
            </a:r>
            <a:r>
              <a:rPr lang="en-US" dirty="0" smtClean="0"/>
              <a:t>  </a:t>
            </a:r>
            <a:r>
              <a:rPr lang="en-US" dirty="0" smtClean="0">
                <a:solidFill>
                  <a:srgbClr val="FF0000"/>
                </a:solidFill>
              </a:rPr>
              <a:t>dyspnea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B.</a:t>
            </a:r>
            <a:r>
              <a:rPr lang="en-US" dirty="0" smtClean="0"/>
              <a:t>  dysplasia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C.</a:t>
            </a:r>
            <a:r>
              <a:rPr lang="en-US" dirty="0" smtClean="0"/>
              <a:t>  apnea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D.</a:t>
            </a:r>
            <a:r>
              <a:rPr lang="en-US" dirty="0" smtClean="0"/>
              <a:t>  </a:t>
            </a:r>
            <a:r>
              <a:rPr lang="en-US" dirty="0" err="1" smtClean="0"/>
              <a:t>cephalgia</a:t>
            </a:r>
            <a:endParaRPr lang="en-US" dirty="0" smtClean="0"/>
          </a:p>
          <a:p>
            <a:pPr marL="533400" indent="-533400" eaLnBrk="1" hangingPunct="1">
              <a:defRPr/>
            </a:pPr>
            <a:endParaRPr lang="en-US" sz="3200" dirty="0" smtClean="0"/>
          </a:p>
        </p:txBody>
      </p:sp>
      <p:sp>
        <p:nvSpPr>
          <p:cNvPr id="121863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u="sng" dirty="0" smtClean="0"/>
              <a:t>QUICK QUIZ</a:t>
            </a:r>
            <a:r>
              <a:rPr lang="en-US" dirty="0" smtClean="0"/>
              <a:t>:</a:t>
            </a:r>
            <a:r>
              <a:rPr lang="en-US" dirty="0" smtClean="0">
                <a:sym typeface="Wingdings" pitchFamily="80" charset="2"/>
              </a:rPr>
              <a:t> </a:t>
            </a:r>
            <a:r>
              <a:rPr lang="en-US" dirty="0" smtClean="0"/>
              <a:t>	</a:t>
            </a:r>
          </a:p>
        </p:txBody>
      </p:sp>
      <p:pic>
        <p:nvPicPr>
          <p:cNvPr id="17413" name="Picture 9" descr="MCj043151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74833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Suffixes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suffix is added to the END of a word root or combining form to modify its meaning.</a:t>
            </a:r>
          </a:p>
          <a:p>
            <a:endParaRPr lang="en-US" dirty="0"/>
          </a:p>
          <a:p>
            <a:r>
              <a:rPr lang="en-US" dirty="0"/>
              <a:t>By adding a suffix to the end of a word root, we create a noun or adjective with a different meaning.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4253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Meanings of certain suffixes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-</a:t>
            </a:r>
            <a:r>
              <a:rPr lang="en-US" dirty="0"/>
              <a:t>al           pertaining </a:t>
            </a:r>
            <a:r>
              <a:rPr lang="en-US" dirty="0" smtClean="0"/>
              <a:t>to          dent/al    </a:t>
            </a: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                               </a:t>
            </a:r>
            <a:r>
              <a:rPr lang="en-US" dirty="0" smtClean="0"/>
              <a:t>(</a:t>
            </a:r>
            <a:r>
              <a:rPr lang="en-US" dirty="0"/>
              <a:t>pertaining to teeth</a:t>
            </a:r>
            <a:r>
              <a:rPr lang="en-US" dirty="0" smtClean="0"/>
              <a:t>)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-</a:t>
            </a:r>
            <a:r>
              <a:rPr lang="en-US" dirty="0" err="1"/>
              <a:t>er</a:t>
            </a:r>
            <a:r>
              <a:rPr lang="en-US" dirty="0"/>
              <a:t>          one who                  </a:t>
            </a:r>
            <a:r>
              <a:rPr lang="en-US" dirty="0" smtClean="0"/>
              <a:t>speak/</a:t>
            </a:r>
            <a:r>
              <a:rPr lang="en-US" dirty="0" err="1" smtClean="0"/>
              <a:t>er</a:t>
            </a: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                                    </a:t>
            </a:r>
            <a:r>
              <a:rPr lang="en-US" dirty="0" smtClean="0"/>
              <a:t>(</a:t>
            </a:r>
            <a:r>
              <a:rPr lang="en-US" dirty="0"/>
              <a:t>one who speaks</a:t>
            </a:r>
            <a:r>
              <a:rPr lang="en-US" dirty="0" smtClean="0"/>
              <a:t>)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-able      capable of being      </a:t>
            </a:r>
            <a:r>
              <a:rPr lang="en-US" dirty="0" smtClean="0"/>
              <a:t>playable</a:t>
            </a: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 smtClean="0"/>
              <a:t>                       (capable </a:t>
            </a:r>
            <a:r>
              <a:rPr lang="en-US" dirty="0"/>
              <a:t>of being played)</a:t>
            </a: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4137298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0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  <p:bldP spid="2048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-</a:t>
            </a:r>
            <a:r>
              <a:rPr lang="en-US" dirty="0" err="1"/>
              <a:t>oma</a:t>
            </a:r>
            <a:r>
              <a:rPr lang="en-US" dirty="0"/>
              <a:t>             (tumor)              </a:t>
            </a: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 smtClean="0"/>
              <a:t>hematoma    </a:t>
            </a:r>
            <a:r>
              <a:rPr lang="en-US" dirty="0"/>
              <a:t>(blood tumor)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NOTE:  The element that comes before a suffix can either be a word root or combining form.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634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/>
      <p:bldP spid="21507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536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The suffixes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		</a:t>
            </a:r>
            <a:r>
              <a:rPr lang="en-US" sz="2400" dirty="0" smtClean="0">
                <a:solidFill>
                  <a:srgbClr val="7F7F7F"/>
                </a:solidFill>
              </a:rPr>
              <a:t>-</a:t>
            </a:r>
            <a:r>
              <a:rPr lang="en-US" sz="2400" dirty="0">
                <a:solidFill>
                  <a:srgbClr val="7F7F7F"/>
                </a:solidFill>
              </a:rPr>
              <a:t>scope   (instrument to view)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		-</a:t>
            </a:r>
            <a:r>
              <a:rPr lang="en-US" sz="2400" dirty="0" err="1">
                <a:solidFill>
                  <a:srgbClr val="7F7F7F"/>
                </a:solidFill>
              </a:rPr>
              <a:t>rrhexis</a:t>
            </a:r>
            <a:r>
              <a:rPr lang="en-US" sz="2400" dirty="0">
                <a:solidFill>
                  <a:srgbClr val="7F7F7F"/>
                </a:solidFill>
              </a:rPr>
              <a:t>  (rupture)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		-</a:t>
            </a:r>
            <a:r>
              <a:rPr lang="en-US" sz="2400" dirty="0" err="1">
                <a:solidFill>
                  <a:srgbClr val="7F7F7F"/>
                </a:solidFill>
              </a:rPr>
              <a:t>rrhea</a:t>
            </a:r>
            <a:r>
              <a:rPr lang="en-US" sz="2400" dirty="0">
                <a:solidFill>
                  <a:srgbClr val="7F7F7F"/>
                </a:solidFill>
              </a:rPr>
              <a:t>    (flow or discharge)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  </a:t>
            </a:r>
            <a:r>
              <a:rPr lang="en-US" sz="2400" dirty="0" smtClean="0"/>
              <a:t> *all </a:t>
            </a:r>
            <a:r>
              <a:rPr lang="en-US" sz="2400" dirty="0"/>
              <a:t>begin with a consonant, therefore </a:t>
            </a:r>
            <a:r>
              <a:rPr lang="en-US" sz="2400" dirty="0" smtClean="0"/>
              <a:t>a combining </a:t>
            </a:r>
            <a:r>
              <a:rPr lang="en-US" sz="2400" dirty="0"/>
              <a:t>vowel must be used between the word root and the suffix.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19377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/>
      <p:bldP spid="22536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The suffixes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		</a:t>
            </a:r>
            <a:r>
              <a:rPr lang="en-US" sz="2400" dirty="0" smtClean="0">
                <a:solidFill>
                  <a:srgbClr val="7F7F7F"/>
                </a:solidFill>
              </a:rPr>
              <a:t>-</a:t>
            </a:r>
            <a:r>
              <a:rPr lang="en-US" sz="2400" dirty="0" err="1">
                <a:solidFill>
                  <a:srgbClr val="7F7F7F"/>
                </a:solidFill>
              </a:rPr>
              <a:t>algia</a:t>
            </a:r>
            <a:r>
              <a:rPr lang="en-US" sz="2400" dirty="0">
                <a:solidFill>
                  <a:srgbClr val="7F7F7F"/>
                </a:solidFill>
              </a:rPr>
              <a:t>    (pain)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		-</a:t>
            </a:r>
            <a:r>
              <a:rPr lang="en-US" sz="2400" dirty="0">
                <a:solidFill>
                  <a:srgbClr val="7F7F7F"/>
                </a:solidFill>
              </a:rPr>
              <a:t>edema  (swelling)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>
                <a:solidFill>
                  <a:srgbClr val="7F7F7F"/>
                </a:solidFill>
              </a:rPr>
              <a:t>		-</a:t>
            </a:r>
            <a:r>
              <a:rPr lang="en-US" sz="2400" dirty="0" err="1">
                <a:solidFill>
                  <a:srgbClr val="7F7F7F"/>
                </a:solidFill>
              </a:rPr>
              <a:t>uria</a:t>
            </a:r>
            <a:r>
              <a:rPr lang="en-US" sz="2400" dirty="0">
                <a:solidFill>
                  <a:srgbClr val="7F7F7F"/>
                </a:solidFill>
              </a:rPr>
              <a:t>    (urine, urination)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smtClean="0"/>
              <a:t>	*These </a:t>
            </a:r>
            <a:r>
              <a:rPr lang="en-US" sz="2400" dirty="0"/>
              <a:t>suffixes begin with a vowel, therefore a combining vowel is NOT used between the word root and the suffix.</a:t>
            </a:r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998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US" b="1" dirty="0" err="1"/>
              <a:t>Hypoinsulinemia</a:t>
            </a:r>
            <a:endParaRPr lang="en-US" b="1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Hypo / insulin / </a:t>
            </a:r>
            <a:r>
              <a:rPr lang="en-US" dirty="0" err="1"/>
              <a:t>emia</a:t>
            </a:r>
            <a:endParaRPr lang="en-US" dirty="0"/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 flipV="1">
            <a:off x="990600" y="3657599"/>
            <a:ext cx="5166" cy="11596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533400" y="4945250"/>
            <a:ext cx="16002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Prefix</a:t>
            </a:r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 flipH="1" flipV="1">
            <a:off x="2590800" y="3657598"/>
            <a:ext cx="190500" cy="12192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2133600" y="4945250"/>
            <a:ext cx="1676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Word root</a:t>
            </a:r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 flipH="1" flipV="1">
            <a:off x="4343400" y="3616268"/>
            <a:ext cx="0" cy="106680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5" name="Text Box 9"/>
          <p:cNvSpPr txBox="1">
            <a:spLocks noChangeArrowheads="1"/>
          </p:cNvSpPr>
          <p:nvPr/>
        </p:nvSpPr>
        <p:spPr bwMode="auto">
          <a:xfrm>
            <a:off x="4191000" y="4876800"/>
            <a:ext cx="1447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smtClean="0"/>
              <a:t>Suffix</a:t>
            </a:r>
            <a:endParaRPr lang="en-US" sz="2000" dirty="0"/>
          </a:p>
        </p:txBody>
      </p:sp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533400" y="5457825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LOW</a:t>
            </a:r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2047714" y="5441035"/>
            <a:ext cx="1457486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INSULIN</a:t>
            </a: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4088693" y="5427958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BLOOD</a:t>
            </a:r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5867400" y="3364545"/>
            <a:ext cx="28194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Notice that there is no combining vowel in this word because the prefix ends with a vowel and the suffix begins with a vowel.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14" name="Rectangle 13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932668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970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2970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/>
      <p:bldP spid="29701" grpId="0"/>
      <p:bldP spid="29702" grpId="0" animBg="1"/>
      <p:bldP spid="29703" grpId="0"/>
      <p:bldP spid="29704" grpId="0" animBg="1"/>
      <p:bldP spid="29705" grpId="0"/>
      <p:bldP spid="29706" grpId="0"/>
      <p:bldP spid="29707" grpId="0"/>
      <p:bldP spid="29708" grpId="0"/>
      <p:bldP spid="2970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-12178" y="667986"/>
            <a:ext cx="91440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8077200" cy="44196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endParaRPr lang="en-US" sz="2000" dirty="0" smtClean="0"/>
          </a:p>
          <a:p>
            <a:pPr>
              <a:buNone/>
              <a:defRPr/>
            </a:pPr>
            <a:r>
              <a:rPr lang="en-US" sz="3000" dirty="0"/>
              <a:t>Noun Suffixes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US" sz="1800" b="1" dirty="0" smtClean="0"/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</a:t>
            </a:r>
            <a:r>
              <a:rPr lang="en-US" sz="3000" b="1" dirty="0" err="1" smtClean="0"/>
              <a:t>algia</a:t>
            </a:r>
            <a:r>
              <a:rPr lang="en-US" sz="3000" dirty="0" smtClean="0"/>
              <a:t>		pain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</a:t>
            </a:r>
            <a:r>
              <a:rPr lang="en-US" sz="3000" b="1" dirty="0" err="1" smtClean="0"/>
              <a:t>cele</a:t>
            </a:r>
            <a:r>
              <a:rPr lang="en-US" sz="3000" b="1" dirty="0" smtClean="0"/>
              <a:t>		</a:t>
            </a:r>
            <a:r>
              <a:rPr lang="en-US" sz="3000" dirty="0" smtClean="0"/>
              <a:t>hernia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</a:t>
            </a:r>
            <a:r>
              <a:rPr lang="en-US" sz="3000" b="1" dirty="0" err="1" smtClean="0"/>
              <a:t>centesis</a:t>
            </a:r>
            <a:r>
              <a:rPr lang="en-US" sz="3000" dirty="0" smtClean="0"/>
              <a:t>		surgical puncture to 				remove fluid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</a:t>
            </a:r>
            <a:r>
              <a:rPr lang="en-US" sz="3000" b="1" dirty="0" err="1" smtClean="0"/>
              <a:t>coccus</a:t>
            </a:r>
            <a:r>
              <a:rPr lang="en-US" sz="3000" b="1" dirty="0" smtClean="0"/>
              <a:t> </a:t>
            </a:r>
            <a:r>
              <a:rPr lang="en-US" sz="3000" dirty="0" smtClean="0"/>
              <a:t>		berry-shaped bacterium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</a:t>
            </a:r>
            <a:r>
              <a:rPr lang="en-US" sz="3000" b="1" dirty="0" err="1" smtClean="0"/>
              <a:t>cyte</a:t>
            </a:r>
            <a:r>
              <a:rPr lang="en-US" sz="3000" b="1" dirty="0" smtClean="0"/>
              <a:t>		</a:t>
            </a:r>
            <a:r>
              <a:rPr lang="en-US" sz="3000" dirty="0" smtClean="0"/>
              <a:t>cell</a:t>
            </a:r>
          </a:p>
        </p:txBody>
      </p:sp>
      <p:sp>
        <p:nvSpPr>
          <p:cNvPr id="7173" name="Line 6"/>
          <p:cNvSpPr>
            <a:spLocks noChangeShapeType="1"/>
          </p:cNvSpPr>
          <p:nvPr/>
        </p:nvSpPr>
        <p:spPr bwMode="auto">
          <a:xfrm>
            <a:off x="152400" y="13716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8081" y="-4710"/>
            <a:ext cx="9133114" cy="652410"/>
            <a:chOff x="-369" y="0"/>
            <a:chExt cx="9133114" cy="652410"/>
          </a:xfrm>
        </p:grpSpPr>
        <p:sp>
          <p:nvSpPr>
            <p:cNvPr id="6" name="Rectangle 5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11" name="Rectangle 10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2785529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41336" y="1606658"/>
            <a:ext cx="7543800" cy="44196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endParaRPr lang="en-US" sz="1800" dirty="0" smtClean="0"/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Noun Suffixes</a:t>
            </a: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  <a:defRPr/>
            </a:pPr>
            <a:endParaRPr lang="en-US" sz="1800" b="1" dirty="0" smtClean="0"/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dynia</a:t>
            </a:r>
            <a:r>
              <a:rPr lang="en-US" dirty="0" smtClean="0"/>
              <a:t>		pain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ectomy</a:t>
            </a:r>
            <a:r>
              <a:rPr lang="en-US" b="1" dirty="0" smtClean="0"/>
              <a:t>	</a:t>
            </a:r>
            <a:r>
              <a:rPr lang="en-US" dirty="0" smtClean="0"/>
              <a:t>	excision, removal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emia</a:t>
            </a:r>
            <a:r>
              <a:rPr lang="en-US" dirty="0" smtClean="0"/>
              <a:t>		blood condition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-genesis</a:t>
            </a:r>
            <a:r>
              <a:rPr lang="en-US" sz="2400" dirty="0" smtClean="0"/>
              <a:t>		</a:t>
            </a:r>
            <a:r>
              <a:rPr lang="en-US" dirty="0" smtClean="0"/>
              <a:t>condition of 						producing, forming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-gram		</a:t>
            </a:r>
            <a:r>
              <a:rPr lang="en-US" dirty="0" smtClean="0"/>
              <a:t>record</a:t>
            </a:r>
          </a:p>
        </p:txBody>
      </p:sp>
      <p:sp>
        <p:nvSpPr>
          <p:cNvPr id="8196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0886" y="0"/>
            <a:ext cx="9133114" cy="652410"/>
            <a:chOff x="-369" y="0"/>
            <a:chExt cx="9133114" cy="652410"/>
          </a:xfrm>
        </p:grpSpPr>
        <p:sp>
          <p:nvSpPr>
            <p:cNvPr id="8" name="Rectangle 7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12" name="Rectangle 11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sp>
        <p:nvSpPr>
          <p:cNvPr id="1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67986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</p:spTree>
    <p:extLst>
      <p:ext uri="{BB962C8B-B14F-4D97-AF65-F5344CB8AC3E}">
        <p14:creationId xmlns:p14="http://schemas.microsoft.com/office/powerpoint/2010/main" xmlns="" val="16076689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524000"/>
            <a:ext cx="8077200" cy="47244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>
              <a:lnSpc>
                <a:spcPct val="130000"/>
              </a:lnSpc>
              <a:buNone/>
              <a:defRPr/>
            </a:pPr>
            <a:r>
              <a:rPr lang="en-US" dirty="0"/>
              <a:t>Noun Suffixes</a:t>
            </a: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-graph</a:t>
            </a:r>
            <a:r>
              <a:rPr lang="en-US" dirty="0" smtClean="0"/>
              <a:t>		instrument for recording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graphy</a:t>
            </a:r>
            <a:r>
              <a:rPr lang="en-US" b="1" dirty="0" smtClean="0"/>
              <a:t>		</a:t>
            </a:r>
            <a:r>
              <a:rPr lang="en-US" dirty="0" smtClean="0"/>
              <a:t>process of recording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itis</a:t>
            </a:r>
            <a:r>
              <a:rPr lang="en-US" dirty="0" smtClean="0"/>
              <a:t>			inflammation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-logy </a:t>
            </a:r>
            <a:r>
              <a:rPr lang="en-US" sz="2400" dirty="0" smtClean="0"/>
              <a:t>		</a:t>
            </a:r>
            <a:r>
              <a:rPr lang="en-US" dirty="0" smtClean="0"/>
              <a:t>study of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lysis</a:t>
            </a:r>
            <a:r>
              <a:rPr lang="en-US" b="1" dirty="0" smtClean="0"/>
              <a:t>		</a:t>
            </a:r>
            <a:r>
              <a:rPr lang="en-US" dirty="0" smtClean="0"/>
              <a:t>breakdown, destruction, 				separation</a:t>
            </a:r>
          </a:p>
        </p:txBody>
      </p:sp>
      <p:sp>
        <p:nvSpPr>
          <p:cNvPr id="9220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8" name="Rectangle 7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1757" y="667986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</p:spTree>
    <p:extLst>
      <p:ext uri="{BB962C8B-B14F-4D97-AF65-F5344CB8AC3E}">
        <p14:creationId xmlns:p14="http://schemas.microsoft.com/office/powerpoint/2010/main" xmlns="" val="33061930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0708" y="1828800"/>
            <a:ext cx="8233435" cy="4419600"/>
          </a:xfrm>
        </p:spPr>
        <p:txBody>
          <a:bodyPr>
            <a:normAutofit fontScale="25000" lnSpcReduction="200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endParaRPr lang="en-US" sz="1800" dirty="0" smtClean="0">
              <a:solidFill>
                <a:schemeClr val="tx2"/>
              </a:solidFill>
            </a:endParaRPr>
          </a:p>
          <a:p>
            <a:pPr>
              <a:buNone/>
              <a:defRPr/>
            </a:pPr>
            <a:r>
              <a:rPr lang="en-US" sz="11200" dirty="0" smtClean="0"/>
              <a:t>Noun </a:t>
            </a:r>
            <a:r>
              <a:rPr lang="en-US" sz="11200" dirty="0"/>
              <a:t>Suffixes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endParaRPr lang="en-US" sz="11200" b="1" dirty="0" smtClean="0"/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11200" b="1" dirty="0" smtClean="0"/>
              <a:t>-</a:t>
            </a:r>
            <a:r>
              <a:rPr lang="en-US" sz="11200" b="1" dirty="0" err="1" smtClean="0"/>
              <a:t>malacia</a:t>
            </a:r>
            <a:r>
              <a:rPr lang="en-US" sz="11200" dirty="0" smtClean="0"/>
              <a:t>		softening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11200" b="1" dirty="0" smtClean="0"/>
              <a:t>-</a:t>
            </a:r>
            <a:r>
              <a:rPr lang="en-US" sz="11200" b="1" dirty="0" err="1" smtClean="0"/>
              <a:t>megaly</a:t>
            </a:r>
            <a:r>
              <a:rPr lang="en-US" sz="11200" b="1" dirty="0" smtClean="0"/>
              <a:t>		</a:t>
            </a:r>
            <a:r>
              <a:rPr lang="en-US" sz="11200" dirty="0" smtClean="0"/>
              <a:t>enlargement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11200" b="1" dirty="0" smtClean="0"/>
              <a:t>-</a:t>
            </a:r>
            <a:r>
              <a:rPr lang="en-US" sz="11200" b="1" dirty="0" err="1" smtClean="0"/>
              <a:t>oma</a:t>
            </a:r>
            <a:r>
              <a:rPr lang="en-US" sz="11200" b="1" dirty="0" smtClean="0"/>
              <a:t>	</a:t>
            </a:r>
            <a:r>
              <a:rPr lang="en-US" sz="11200" dirty="0" smtClean="0"/>
              <a:t>	tumor, mass, collection of 			fluid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sz="11200" b="1" dirty="0" smtClean="0"/>
              <a:t>-</a:t>
            </a:r>
            <a:r>
              <a:rPr lang="en-US" sz="11200" b="1" dirty="0" err="1" smtClean="0"/>
              <a:t>opsy</a:t>
            </a:r>
            <a:r>
              <a:rPr lang="en-US" sz="11200" dirty="0" smtClean="0"/>
              <a:t>		to view (under a 					microscope)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sz="11200" b="1" dirty="0" smtClean="0"/>
              <a:t>-</a:t>
            </a:r>
            <a:r>
              <a:rPr lang="en-US" sz="11200" b="1" dirty="0" err="1" smtClean="0"/>
              <a:t>osis</a:t>
            </a:r>
            <a:r>
              <a:rPr lang="en-US" sz="11200" b="1" dirty="0" smtClean="0"/>
              <a:t>		</a:t>
            </a:r>
            <a:r>
              <a:rPr lang="en-US" sz="11200" dirty="0" smtClean="0"/>
              <a:t>condition, usually 				abnormal</a:t>
            </a:r>
          </a:p>
        </p:txBody>
      </p:sp>
      <p:sp>
        <p:nvSpPr>
          <p:cNvPr id="10244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8" name="Rectangle 7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1757" y="667986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</p:spTree>
    <p:extLst>
      <p:ext uri="{BB962C8B-B14F-4D97-AF65-F5344CB8AC3E}">
        <p14:creationId xmlns:p14="http://schemas.microsoft.com/office/powerpoint/2010/main" xmlns="" val="24484171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543800" cy="44196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endParaRPr lang="en-US" sz="1800" dirty="0" smtClean="0">
              <a:solidFill>
                <a:schemeClr val="tx2"/>
              </a:solidFill>
            </a:endParaRPr>
          </a:p>
          <a:p>
            <a:pPr>
              <a:lnSpc>
                <a:spcPct val="130000"/>
              </a:lnSpc>
              <a:buNone/>
              <a:defRPr/>
            </a:pPr>
            <a:r>
              <a:rPr lang="en-US" sz="3000" dirty="0" smtClean="0"/>
              <a:t>Noun </a:t>
            </a:r>
            <a:r>
              <a:rPr lang="en-US" sz="3000" dirty="0"/>
              <a:t>Suffixes</a:t>
            </a: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  <a:defRPr/>
            </a:pPr>
            <a:endParaRPr lang="en-US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</a:t>
            </a:r>
            <a:r>
              <a:rPr lang="en-US" sz="3000" b="1" dirty="0" err="1" smtClean="0"/>
              <a:t>pathy</a:t>
            </a:r>
            <a:r>
              <a:rPr lang="en-US" sz="3000" dirty="0" smtClean="0"/>
              <a:t>		disease condition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</a:t>
            </a:r>
            <a:r>
              <a:rPr lang="en-US" sz="3000" b="1" dirty="0" err="1" smtClean="0"/>
              <a:t>penia</a:t>
            </a:r>
            <a:r>
              <a:rPr lang="en-US" sz="3000" b="1" dirty="0" smtClean="0"/>
              <a:t>		</a:t>
            </a:r>
            <a:r>
              <a:rPr lang="en-US" sz="3000" dirty="0" smtClean="0"/>
              <a:t>deficiency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-phobia</a:t>
            </a:r>
            <a:r>
              <a:rPr lang="en-US" sz="3000" dirty="0" smtClean="0"/>
              <a:t>		fear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</a:t>
            </a:r>
            <a:r>
              <a:rPr lang="en-US" sz="3000" b="1" dirty="0" err="1" smtClean="0"/>
              <a:t>plasia</a:t>
            </a:r>
            <a:r>
              <a:rPr lang="en-US" sz="3000" dirty="0" smtClean="0"/>
              <a:t>		development, 					formation, growth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sz="3000" b="1" dirty="0" smtClean="0"/>
              <a:t>-</a:t>
            </a:r>
            <a:r>
              <a:rPr lang="en-US" sz="3000" b="1" dirty="0" err="1" smtClean="0"/>
              <a:t>plasty</a:t>
            </a:r>
            <a:r>
              <a:rPr lang="en-US" sz="3000" b="1" dirty="0" smtClean="0"/>
              <a:t>		</a:t>
            </a:r>
            <a:r>
              <a:rPr lang="en-US" sz="3000" dirty="0" smtClean="0"/>
              <a:t>surgical repair</a:t>
            </a:r>
          </a:p>
        </p:txBody>
      </p:sp>
      <p:sp>
        <p:nvSpPr>
          <p:cNvPr id="11268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8" name="Rectangle 7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</p:spTree>
    <p:extLst>
      <p:ext uri="{BB962C8B-B14F-4D97-AF65-F5344CB8AC3E}">
        <p14:creationId xmlns:p14="http://schemas.microsoft.com/office/powerpoint/2010/main" xmlns="" val="40712242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56095"/>
            <a:ext cx="77724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65532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AutoNum type="arabicPeriod" startAt="3"/>
              <a:defRPr/>
            </a:pPr>
            <a:r>
              <a:rPr lang="en-US" b="1" dirty="0" smtClean="0"/>
              <a:t>Which term means fear of heights?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A.</a:t>
            </a:r>
            <a:r>
              <a:rPr lang="en-US" dirty="0" smtClean="0"/>
              <a:t>  acromegaly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B.</a:t>
            </a:r>
            <a:r>
              <a:rPr lang="en-US" dirty="0" smtClean="0"/>
              <a:t>  hydrophobia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C.</a:t>
            </a:r>
            <a:r>
              <a:rPr lang="en-US" dirty="0" smtClean="0"/>
              <a:t>  acrophobia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D.</a:t>
            </a:r>
            <a:r>
              <a:rPr lang="en-US" dirty="0" smtClean="0"/>
              <a:t>  agoraphobia</a:t>
            </a:r>
          </a:p>
        </p:txBody>
      </p:sp>
      <p:pic>
        <p:nvPicPr>
          <p:cNvPr id="12293" name="Picture 5" descr="MCj043151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7" name="Rectangle 6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7666616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56095"/>
            <a:ext cx="7772400" cy="12192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65532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AutoNum type="arabicPeriod" startAt="3"/>
              <a:defRPr/>
            </a:pPr>
            <a:r>
              <a:rPr lang="en-US" b="1" dirty="0" smtClean="0"/>
              <a:t>Which term means fear of heights?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endParaRPr lang="en-US" dirty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A.</a:t>
            </a:r>
            <a:r>
              <a:rPr lang="en-US" dirty="0" smtClean="0"/>
              <a:t>  acromegaly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B.</a:t>
            </a:r>
            <a:r>
              <a:rPr lang="en-US" dirty="0" smtClean="0"/>
              <a:t>  hydrophobia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C.</a:t>
            </a:r>
            <a:r>
              <a:rPr lang="en-US" dirty="0" smtClean="0"/>
              <a:t>  </a:t>
            </a:r>
            <a:r>
              <a:rPr lang="en-US" dirty="0" smtClean="0">
                <a:solidFill>
                  <a:srgbClr val="FF0000"/>
                </a:solidFill>
              </a:rPr>
              <a:t>acrophobia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tx2"/>
                </a:solidFill>
              </a:rPr>
              <a:t>D.</a:t>
            </a:r>
            <a:r>
              <a:rPr lang="en-US" dirty="0" smtClean="0"/>
              <a:t>  agoraphobia</a:t>
            </a:r>
          </a:p>
        </p:txBody>
      </p:sp>
      <p:pic>
        <p:nvPicPr>
          <p:cNvPr id="12293" name="Picture 5" descr="MCj043151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-14945" y="0"/>
            <a:ext cx="9144738" cy="664111"/>
            <a:chOff x="0" y="3875"/>
            <a:chExt cx="9144738" cy="664111"/>
          </a:xfrm>
        </p:grpSpPr>
        <p:sp>
          <p:nvSpPr>
            <p:cNvPr id="7" name="Rectangle 6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9168095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371600"/>
            <a:ext cx="7543800" cy="44196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>
              <a:lnSpc>
                <a:spcPct val="130000"/>
              </a:lnSpc>
              <a:buNone/>
              <a:defRPr/>
            </a:pPr>
            <a:r>
              <a:rPr lang="en-US" sz="3300" dirty="0"/>
              <a:t>Noun Suffixes</a:t>
            </a: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-ptosis</a:t>
            </a:r>
            <a:r>
              <a:rPr lang="en-US" dirty="0" smtClean="0"/>
              <a:t>		drooping, sagging, 					prolapse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-sclerosis		</a:t>
            </a:r>
            <a:r>
              <a:rPr lang="en-US" dirty="0" smtClean="0"/>
              <a:t>hardening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-scope	</a:t>
            </a:r>
            <a:r>
              <a:rPr lang="en-US" dirty="0" smtClean="0"/>
              <a:t>	instrument for visual 				examination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scopy</a:t>
            </a:r>
            <a:r>
              <a:rPr lang="en-US" sz="2400" dirty="0" smtClean="0"/>
              <a:t>		</a:t>
            </a:r>
            <a:r>
              <a:rPr lang="en-US" dirty="0" smtClean="0"/>
              <a:t>process of visual 					examination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-stasis		</a:t>
            </a:r>
            <a:r>
              <a:rPr lang="en-US" dirty="0" smtClean="0"/>
              <a:t>stopping, controlling</a:t>
            </a:r>
          </a:p>
        </p:txBody>
      </p:sp>
      <p:sp>
        <p:nvSpPr>
          <p:cNvPr id="13316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8" name="Rectangle 7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</p:spTree>
    <p:extLst>
      <p:ext uri="{BB962C8B-B14F-4D97-AF65-F5344CB8AC3E}">
        <p14:creationId xmlns:p14="http://schemas.microsoft.com/office/powerpoint/2010/main" xmlns="" val="28330824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8153400" cy="4176528"/>
          </a:xfrm>
        </p:spPr>
        <p:txBody>
          <a:bodyPr>
            <a:spAutoFit/>
          </a:bodyPr>
          <a:lstStyle/>
          <a:p>
            <a:pPr>
              <a:lnSpc>
                <a:spcPct val="130000"/>
              </a:lnSpc>
              <a:buNone/>
              <a:defRPr/>
            </a:pPr>
            <a:r>
              <a:rPr lang="en-US" dirty="0" smtClean="0"/>
              <a:t>Noun </a:t>
            </a:r>
            <a:r>
              <a:rPr lang="en-US" dirty="0"/>
              <a:t>Suffixes</a:t>
            </a: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stomy</a:t>
            </a:r>
            <a:r>
              <a:rPr lang="en-US" sz="2400" dirty="0" smtClean="0"/>
              <a:t>		opening to form a mouth 				(stoma)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2400" b="1" dirty="0" smtClean="0"/>
              <a:t>-therapy		</a:t>
            </a:r>
            <a:r>
              <a:rPr lang="en-US" sz="2400" dirty="0" smtClean="0"/>
              <a:t>treatment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tomy</a:t>
            </a:r>
            <a:r>
              <a:rPr lang="en-US" sz="2400" dirty="0" smtClean="0"/>
              <a:t>		incision, cutting into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sz="2400" b="1" dirty="0" smtClean="0"/>
              <a:t>-trophy</a:t>
            </a:r>
            <a:r>
              <a:rPr lang="en-US" sz="2400" dirty="0" smtClean="0"/>
              <a:t>		development, nourishment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endParaRPr lang="en-US" dirty="0" smtClean="0"/>
          </a:p>
        </p:txBody>
      </p:sp>
      <p:sp>
        <p:nvSpPr>
          <p:cNvPr id="14340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8" name="Rectangle 7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</p:spTree>
    <p:extLst>
      <p:ext uri="{BB962C8B-B14F-4D97-AF65-F5344CB8AC3E}">
        <p14:creationId xmlns:p14="http://schemas.microsoft.com/office/powerpoint/2010/main" xmlns="" val="13217426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772400" cy="4724400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SHORTER NOUN SUFFIXES </a:t>
            </a:r>
            <a:endParaRPr lang="en-US" dirty="0" smtClean="0"/>
          </a:p>
          <a:p>
            <a:pPr eaLnBrk="1" hangingPunct="1"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er</a:t>
            </a:r>
            <a:r>
              <a:rPr lang="en-US" sz="2400" dirty="0" smtClean="0"/>
              <a:t>			one who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ia</a:t>
            </a:r>
            <a:r>
              <a:rPr lang="en-US" sz="2400" b="1" dirty="0" smtClean="0"/>
              <a:t>			</a:t>
            </a:r>
            <a:r>
              <a:rPr lang="en-US" sz="2400" dirty="0" smtClean="0"/>
              <a:t>condition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ist</a:t>
            </a:r>
            <a:r>
              <a:rPr lang="en-US" sz="2400" b="1" dirty="0" smtClean="0"/>
              <a:t>	</a:t>
            </a:r>
            <a:r>
              <a:rPr lang="en-US" sz="2400" dirty="0" smtClean="0"/>
              <a:t>		specialist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2400" b="1" dirty="0" smtClean="0"/>
              <a:t>-ole			</a:t>
            </a:r>
            <a:r>
              <a:rPr lang="en-US" sz="2400" dirty="0" smtClean="0"/>
              <a:t>little, small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-</a:t>
            </a:r>
            <a:r>
              <a:rPr lang="en-US" sz="2400" b="1" dirty="0" err="1" smtClean="0"/>
              <a:t>ule</a:t>
            </a:r>
            <a:r>
              <a:rPr lang="en-US" sz="2400" b="1" dirty="0" smtClean="0"/>
              <a:t>			</a:t>
            </a:r>
            <a:r>
              <a:rPr lang="en-US" sz="2400" dirty="0" smtClean="0"/>
              <a:t>little, small</a:t>
            </a:r>
            <a:endParaRPr lang="en-US" sz="2400" b="1" dirty="0" smtClean="0"/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2400" b="1" dirty="0" smtClean="0"/>
              <a:t>-um, </a:t>
            </a:r>
            <a:r>
              <a:rPr lang="en-US" sz="2400" b="1" dirty="0" err="1" smtClean="0"/>
              <a:t>ium</a:t>
            </a:r>
            <a:r>
              <a:rPr lang="en-US" sz="2000" dirty="0" smtClean="0"/>
              <a:t>		</a:t>
            </a:r>
            <a:r>
              <a:rPr lang="en-US" sz="2400" dirty="0" smtClean="0"/>
              <a:t>structure, tissue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2400" b="1" dirty="0" smtClean="0"/>
              <a:t>-us			</a:t>
            </a:r>
            <a:r>
              <a:rPr lang="en-US" sz="2400" dirty="0" smtClean="0"/>
              <a:t>structure, substance</a:t>
            </a:r>
            <a:endParaRPr lang="en-US" sz="2400" b="1" dirty="0" smtClean="0"/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sz="2400" b="1" dirty="0" smtClean="0"/>
              <a:t>-y			</a:t>
            </a:r>
            <a:r>
              <a:rPr lang="en-US" sz="2400" dirty="0" smtClean="0"/>
              <a:t>condition, process</a:t>
            </a:r>
          </a:p>
        </p:txBody>
      </p:sp>
      <p:sp>
        <p:nvSpPr>
          <p:cNvPr id="15364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8" name="Rectangle 7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</p:spTree>
    <p:extLst>
      <p:ext uri="{BB962C8B-B14F-4D97-AF65-F5344CB8AC3E}">
        <p14:creationId xmlns:p14="http://schemas.microsoft.com/office/powerpoint/2010/main" xmlns="" val="35392530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543800" cy="4419600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ADJECTIVE SUFFIXES</a:t>
            </a:r>
            <a:endParaRPr lang="en-US" dirty="0" smtClean="0"/>
          </a:p>
          <a:p>
            <a:pPr eaLnBrk="1" hangingPunct="1"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2400" b="1" dirty="0" smtClean="0"/>
              <a:t>-ac, </a:t>
            </a:r>
            <a:r>
              <a:rPr lang="en-US" sz="2400" b="1" dirty="0" err="1" smtClean="0"/>
              <a:t>iac</a:t>
            </a:r>
            <a:r>
              <a:rPr lang="en-US" sz="2400" dirty="0" smtClean="0"/>
              <a:t>	pertaining to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2400" b="1" dirty="0" smtClean="0"/>
              <a:t>-al		</a:t>
            </a:r>
            <a:r>
              <a:rPr lang="en-US" sz="2400" dirty="0" smtClean="0"/>
              <a:t>pertaining to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ar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ary</a:t>
            </a:r>
            <a:r>
              <a:rPr lang="en-US" sz="2400" dirty="0" smtClean="0"/>
              <a:t>	pertaining to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sz="2400" b="1" dirty="0" smtClean="0"/>
              <a:t>-</a:t>
            </a:r>
            <a:r>
              <a:rPr lang="en-US" sz="2400" b="1" dirty="0" err="1" smtClean="0"/>
              <a:t>eal</a:t>
            </a:r>
            <a:r>
              <a:rPr lang="en-US" sz="2400" dirty="0" smtClean="0"/>
              <a:t>		pertaining to</a:t>
            </a:r>
            <a:r>
              <a:rPr lang="en-US" sz="2400" b="1" dirty="0" smtClean="0"/>
              <a:t> 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sz="2400" b="1" dirty="0" smtClean="0"/>
              <a:t>-genic	</a:t>
            </a:r>
            <a:r>
              <a:rPr lang="en-US" sz="2400" dirty="0" smtClean="0"/>
              <a:t>pertaining to producing, 				produced by or in</a:t>
            </a:r>
          </a:p>
        </p:txBody>
      </p:sp>
      <p:sp>
        <p:nvSpPr>
          <p:cNvPr id="16388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8" name="Rectangle 7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</p:spTree>
    <p:extLst>
      <p:ext uri="{BB962C8B-B14F-4D97-AF65-F5344CB8AC3E}">
        <p14:creationId xmlns:p14="http://schemas.microsoft.com/office/powerpoint/2010/main" xmlns="" val="32516368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543800" cy="4419600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ADJECTIVE SUFFIXES</a:t>
            </a:r>
            <a:endParaRPr lang="en-US" dirty="0" smtClean="0"/>
          </a:p>
          <a:p>
            <a:pPr eaLnBrk="1" hangingPunct="1"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30000"/>
              </a:lnSpc>
              <a:buFont typeface="Wingdings 2" pitchFamily="18" charset="2"/>
              <a:buNone/>
              <a:defRPr/>
            </a:pPr>
            <a:endParaRPr lang="en-US" sz="1800" b="1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ic</a:t>
            </a:r>
            <a:r>
              <a:rPr lang="en-US" b="1" dirty="0" smtClean="0"/>
              <a:t>, </a:t>
            </a:r>
            <a:r>
              <a:rPr lang="en-US" b="1" dirty="0" err="1" smtClean="0"/>
              <a:t>ical</a:t>
            </a:r>
            <a:r>
              <a:rPr lang="en-US" dirty="0" smtClean="0"/>
              <a:t>		pertaining to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oid</a:t>
            </a:r>
            <a:r>
              <a:rPr lang="en-US" b="1" dirty="0" smtClean="0"/>
              <a:t>			</a:t>
            </a:r>
            <a:r>
              <a:rPr lang="en-US" dirty="0" smtClean="0"/>
              <a:t>resembling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ose</a:t>
            </a:r>
            <a:r>
              <a:rPr lang="en-US" dirty="0" smtClean="0"/>
              <a:t>		 	pertaining to</a:t>
            </a:r>
            <a:r>
              <a:rPr lang="en-US" b="1" dirty="0" smtClean="0"/>
              <a:t>, </a:t>
            </a:r>
            <a:r>
              <a:rPr lang="en-US" dirty="0" smtClean="0"/>
              <a:t>full of</a:t>
            </a:r>
          </a:p>
          <a:p>
            <a:pPr eaLnBrk="1" hangingPunct="1">
              <a:lnSpc>
                <a:spcPct val="125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</a:t>
            </a:r>
            <a:r>
              <a:rPr lang="en-US" b="1" dirty="0" err="1" smtClean="0"/>
              <a:t>ous</a:t>
            </a:r>
            <a:r>
              <a:rPr lang="en-US" sz="2400" dirty="0" smtClean="0"/>
              <a:t>		 	</a:t>
            </a:r>
            <a:r>
              <a:rPr lang="en-US" dirty="0" smtClean="0"/>
              <a:t>pertaining to</a:t>
            </a:r>
            <a:r>
              <a:rPr lang="en-US" b="1" dirty="0" smtClean="0"/>
              <a:t> </a:t>
            </a:r>
          </a:p>
          <a:p>
            <a:pPr eaLnBrk="1" hangingPunct="1">
              <a:lnSpc>
                <a:spcPct val="110000"/>
              </a:lnSpc>
              <a:buFont typeface="Wingdings 2" pitchFamily="18" charset="2"/>
              <a:buNone/>
              <a:defRPr/>
            </a:pPr>
            <a:r>
              <a:rPr lang="en-US" b="1" dirty="0" smtClean="0"/>
              <a:t>-tic			</a:t>
            </a:r>
            <a:r>
              <a:rPr lang="en-US" dirty="0" smtClean="0"/>
              <a:t>pertaining to</a:t>
            </a:r>
          </a:p>
        </p:txBody>
      </p:sp>
      <p:sp>
        <p:nvSpPr>
          <p:cNvPr id="17412" name="Line 6"/>
          <p:cNvSpPr>
            <a:spLocks noChangeShapeType="1"/>
          </p:cNvSpPr>
          <p:nvPr/>
        </p:nvSpPr>
        <p:spPr bwMode="auto">
          <a:xfrm>
            <a:off x="762000" y="15240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8" name="Rectangle 7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/>
              <a:t>Suffixes and Terminology </a:t>
            </a:r>
          </a:p>
        </p:txBody>
      </p:sp>
    </p:spTree>
    <p:extLst>
      <p:ext uri="{BB962C8B-B14F-4D97-AF65-F5344CB8AC3E}">
        <p14:creationId xmlns:p14="http://schemas.microsoft.com/office/powerpoint/2010/main" xmlns="" val="42210531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 smtClean="0">
                <a:solidFill>
                  <a:srgbClr val="0B1143"/>
                </a:solidFill>
              </a:rPr>
              <a:t>Build Terms with Suffixes and Combining Forms 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905000"/>
            <a:ext cx="8458200" cy="4800600"/>
          </a:xfrm>
        </p:spPr>
        <p:txBody>
          <a:bodyPr>
            <a:normAutofit fontScale="925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b="1" u="sng" dirty="0" smtClean="0"/>
              <a:t>Combining Forms + Suffix </a:t>
            </a:r>
            <a:r>
              <a:rPr lang="en-US" b="1" dirty="0" smtClean="0"/>
              <a:t>   </a:t>
            </a:r>
            <a:r>
              <a:rPr lang="en-US" b="1" u="sng" dirty="0" smtClean="0"/>
              <a:t>Meaning</a:t>
            </a:r>
          </a:p>
          <a:p>
            <a:pPr>
              <a:defRPr/>
            </a:pPr>
            <a:r>
              <a:rPr lang="en-US" sz="2400" dirty="0" err="1" smtClean="0"/>
              <a:t>arthr</a:t>
            </a:r>
            <a:r>
              <a:rPr lang="en-US" sz="2400" dirty="0"/>
              <a:t>/it is	</a:t>
            </a:r>
            <a:r>
              <a:rPr lang="en-US" sz="2400" dirty="0" smtClean="0"/>
              <a:t>                inflammation </a:t>
            </a:r>
            <a:r>
              <a:rPr lang="en-US" sz="2400" dirty="0"/>
              <a:t>of joint</a:t>
            </a:r>
          </a:p>
          <a:p>
            <a:pPr>
              <a:defRPr/>
            </a:pPr>
            <a:endParaRPr lang="en-US" sz="2400" dirty="0"/>
          </a:p>
          <a:p>
            <a:pPr>
              <a:defRPr/>
            </a:pPr>
            <a:r>
              <a:rPr lang="en-US" sz="2400" dirty="0" err="1" smtClean="0"/>
              <a:t>blephar</a:t>
            </a:r>
            <a:r>
              <a:rPr lang="en-US" sz="2400" dirty="0" smtClean="0"/>
              <a:t>/o/ptosis             drooping </a:t>
            </a:r>
            <a:r>
              <a:rPr lang="en-US" sz="2400" dirty="0"/>
              <a:t>eyelid</a:t>
            </a:r>
          </a:p>
          <a:p>
            <a:pPr eaLnBrk="1" hangingPunct="1"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err="1" smtClean="0"/>
              <a:t>isch</a:t>
            </a:r>
            <a:r>
              <a:rPr lang="en-US" sz="2400" dirty="0" smtClean="0"/>
              <a:t>/</a:t>
            </a:r>
            <a:r>
              <a:rPr lang="en-US" sz="2400" dirty="0" err="1" smtClean="0"/>
              <a:t>emia</a:t>
            </a:r>
            <a:r>
              <a:rPr lang="en-US" sz="2400" dirty="0" smtClean="0"/>
              <a:t>                         loss </a:t>
            </a:r>
            <a:r>
              <a:rPr lang="en-US" sz="2400" dirty="0"/>
              <a:t>of normal blood flow </a:t>
            </a:r>
          </a:p>
          <a:p>
            <a:pPr eaLnBrk="1" hangingPunct="1"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err="1" smtClean="0"/>
              <a:t>oste</a:t>
            </a:r>
            <a:r>
              <a:rPr lang="en-US" sz="2400" dirty="0"/>
              <a:t>/o/genic  </a:t>
            </a:r>
            <a:r>
              <a:rPr lang="en-US" sz="2400" dirty="0" smtClean="0"/>
              <a:t>                  produced </a:t>
            </a:r>
            <a:r>
              <a:rPr lang="en-US" sz="2400" dirty="0"/>
              <a:t>by bone tissue</a:t>
            </a:r>
          </a:p>
          <a:p>
            <a:pPr eaLnBrk="1" hangingPunct="1"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err="1" smtClean="0"/>
              <a:t>staphyl</a:t>
            </a:r>
            <a:r>
              <a:rPr lang="en-US" sz="2400" dirty="0" smtClean="0"/>
              <a:t>/o/</a:t>
            </a:r>
            <a:r>
              <a:rPr lang="en-US" sz="2400" dirty="0" err="1" smtClean="0"/>
              <a:t>cocci</a:t>
            </a:r>
            <a:r>
              <a:rPr lang="en-US" sz="2400" dirty="0" smtClean="0"/>
              <a:t>               berry-shaped </a:t>
            </a:r>
            <a:r>
              <a:rPr lang="en-US" sz="2400" dirty="0"/>
              <a:t>bacteria </a:t>
            </a:r>
            <a:r>
              <a:rPr lang="en-US" sz="2400" dirty="0" smtClean="0"/>
              <a:t>        				       that </a:t>
            </a:r>
            <a:r>
              <a:rPr lang="en-US" sz="2400" dirty="0"/>
              <a:t>grow in clusters</a:t>
            </a:r>
          </a:p>
          <a:p>
            <a:pPr eaLnBrk="1" hangingPunct="1">
              <a:defRPr/>
            </a:pPr>
            <a:endParaRPr lang="en-US" sz="2400" dirty="0" smtClean="0"/>
          </a:p>
        </p:txBody>
      </p:sp>
      <p:sp>
        <p:nvSpPr>
          <p:cNvPr id="18437" name="Rectangle 6"/>
          <p:cNvSpPr>
            <a:spLocks noChangeArrowheads="1"/>
          </p:cNvSpPr>
          <p:nvPr/>
        </p:nvSpPr>
        <p:spPr bwMode="auto">
          <a:xfrm>
            <a:off x="804863" y="564356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en-GB" sz="1800" b="0">
              <a:latin typeface="Arial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7" name="Rectangle 6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6797831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Plurality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381" y="1981200"/>
            <a:ext cx="8229600" cy="4221163"/>
          </a:xfrm>
        </p:spPr>
        <p:txBody>
          <a:bodyPr/>
          <a:lstStyle/>
          <a:p>
            <a:r>
              <a:rPr lang="en-US" dirty="0"/>
              <a:t>To make a medical word plural (more than one), first look at the suffix.</a:t>
            </a:r>
          </a:p>
          <a:p>
            <a:endParaRPr lang="en-US" dirty="0" smtClean="0"/>
          </a:p>
          <a:p>
            <a:r>
              <a:rPr lang="en-US" dirty="0" smtClean="0"/>
              <a:t>Then</a:t>
            </a:r>
            <a:r>
              <a:rPr lang="en-US" dirty="0"/>
              <a:t>, choose the rule that changes the singular form to the plural form. 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68382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Plurality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3381" y="1828800"/>
            <a:ext cx="8229600" cy="43735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The 6 plurality rules:</a:t>
            </a:r>
          </a:p>
          <a:p>
            <a:r>
              <a:rPr lang="en-US" dirty="0" smtClean="0"/>
              <a:t>1. Words ending in </a:t>
            </a:r>
            <a:r>
              <a:rPr lang="en-US" u="sng" dirty="0" smtClean="0"/>
              <a:t>a</a:t>
            </a:r>
            <a:r>
              <a:rPr lang="en-US" dirty="0" smtClean="0"/>
              <a:t>, retain the </a:t>
            </a:r>
            <a:r>
              <a:rPr lang="en-US" u="sng" dirty="0" smtClean="0"/>
              <a:t>a</a:t>
            </a:r>
            <a:r>
              <a:rPr lang="en-US" dirty="0" smtClean="0"/>
              <a:t> and add </a:t>
            </a:r>
            <a:r>
              <a:rPr lang="en-US" u="sng" dirty="0" smtClean="0"/>
              <a:t>e</a:t>
            </a:r>
          </a:p>
          <a:p>
            <a:r>
              <a:rPr lang="en-US" dirty="0" smtClean="0"/>
              <a:t>2. Words ending in </a:t>
            </a:r>
            <a:r>
              <a:rPr lang="en-US" u="sng" dirty="0" smtClean="0"/>
              <a:t>is</a:t>
            </a:r>
            <a:r>
              <a:rPr lang="en-US" dirty="0" smtClean="0"/>
              <a:t>, drop the </a:t>
            </a:r>
            <a:r>
              <a:rPr lang="en-US" u="sng" dirty="0" smtClean="0"/>
              <a:t>is</a:t>
            </a:r>
            <a:r>
              <a:rPr lang="en-US" dirty="0" smtClean="0"/>
              <a:t> and add </a:t>
            </a:r>
            <a:r>
              <a:rPr lang="en-US" u="sng" dirty="0" err="1" smtClean="0"/>
              <a:t>es</a:t>
            </a:r>
            <a:endParaRPr lang="en-US" u="sng" dirty="0" smtClean="0"/>
          </a:p>
          <a:p>
            <a:r>
              <a:rPr lang="en-US" dirty="0" smtClean="0"/>
              <a:t>3. Words ending in </a:t>
            </a:r>
            <a:r>
              <a:rPr lang="en-US" u="sng" dirty="0" smtClean="0"/>
              <a:t>ex</a:t>
            </a:r>
            <a:r>
              <a:rPr lang="en-US" dirty="0" smtClean="0"/>
              <a:t> or </a:t>
            </a:r>
            <a:r>
              <a:rPr lang="en-US" u="sng" dirty="0" smtClean="0"/>
              <a:t>ix</a:t>
            </a:r>
            <a:r>
              <a:rPr lang="en-US" dirty="0" smtClean="0"/>
              <a:t>, drop the </a:t>
            </a:r>
            <a:r>
              <a:rPr lang="en-US" u="sng" dirty="0" smtClean="0"/>
              <a:t>ex</a:t>
            </a:r>
            <a:r>
              <a:rPr lang="en-US" dirty="0" smtClean="0"/>
              <a:t> or </a:t>
            </a:r>
            <a:r>
              <a:rPr lang="en-US" u="sng" dirty="0" smtClean="0"/>
              <a:t>ix</a:t>
            </a:r>
            <a:r>
              <a:rPr lang="en-US" dirty="0" smtClean="0"/>
              <a:t> and add </a:t>
            </a:r>
            <a:r>
              <a:rPr lang="en-US" u="sng" dirty="0" smtClean="0"/>
              <a:t>ices</a:t>
            </a:r>
          </a:p>
          <a:p>
            <a:r>
              <a:rPr lang="en-US" dirty="0" smtClean="0"/>
              <a:t>4. Words ending in </a:t>
            </a:r>
            <a:r>
              <a:rPr lang="en-US" u="sng" dirty="0" smtClean="0"/>
              <a:t>on</a:t>
            </a:r>
            <a:r>
              <a:rPr lang="en-US" dirty="0" smtClean="0"/>
              <a:t>, drop the </a:t>
            </a:r>
            <a:r>
              <a:rPr lang="en-US" u="sng" dirty="0" smtClean="0"/>
              <a:t>on</a:t>
            </a:r>
            <a:r>
              <a:rPr lang="en-US" dirty="0" smtClean="0"/>
              <a:t> and add </a:t>
            </a:r>
            <a:r>
              <a:rPr lang="en-US" u="sng" dirty="0" smtClean="0"/>
              <a:t>a</a:t>
            </a:r>
          </a:p>
          <a:p>
            <a:r>
              <a:rPr lang="en-US" dirty="0" smtClean="0"/>
              <a:t>5. Words ending in </a:t>
            </a:r>
            <a:r>
              <a:rPr lang="en-US" u="sng" dirty="0" smtClean="0"/>
              <a:t>um</a:t>
            </a:r>
            <a:r>
              <a:rPr lang="en-US" dirty="0" smtClean="0"/>
              <a:t>, drop the </a:t>
            </a:r>
            <a:r>
              <a:rPr lang="en-US" u="sng" dirty="0" smtClean="0"/>
              <a:t>um</a:t>
            </a:r>
            <a:r>
              <a:rPr lang="en-US" dirty="0" smtClean="0"/>
              <a:t> and add </a:t>
            </a:r>
            <a:r>
              <a:rPr lang="en-US" u="sng" dirty="0" smtClean="0"/>
              <a:t>a</a:t>
            </a:r>
          </a:p>
          <a:p>
            <a:r>
              <a:rPr lang="en-US" dirty="0" smtClean="0"/>
              <a:t>6. Words ending in </a:t>
            </a:r>
            <a:r>
              <a:rPr lang="en-US" u="sng" dirty="0" smtClean="0"/>
              <a:t>us</a:t>
            </a:r>
            <a:r>
              <a:rPr lang="en-US" dirty="0" smtClean="0"/>
              <a:t>, drop the </a:t>
            </a:r>
            <a:r>
              <a:rPr lang="en-US" u="sng" dirty="0" smtClean="0"/>
              <a:t>us</a:t>
            </a:r>
            <a:r>
              <a:rPr lang="en-US" dirty="0" smtClean="0"/>
              <a:t> and add </a:t>
            </a:r>
            <a:r>
              <a:rPr lang="en-US" u="sng" dirty="0" err="1" smtClean="0"/>
              <a:t>i</a:t>
            </a:r>
            <a:r>
              <a:rPr lang="en-US" dirty="0" smtClean="0"/>
              <a:t>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624" y="134586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3875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55596" y="128128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39099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37188" y="571500"/>
            <a:ext cx="6858000" cy="1219200"/>
          </a:xfrm>
        </p:spPr>
        <p:txBody>
          <a:bodyPr lIns="92075" tIns="46038" rIns="92075" bIns="46038">
            <a:norm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Structural Organization of the Body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CELLS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TISSUES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ORGANS</a:t>
            </a:r>
          </a:p>
          <a:p>
            <a:r>
              <a:rPr lang="en-US" sz="3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SYSTEMS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369" y="-7620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84118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88" y="652410"/>
            <a:ext cx="8229600" cy="1143000"/>
          </a:xfrm>
        </p:spPr>
        <p:txBody>
          <a:bodyPr/>
          <a:lstStyle/>
          <a:p>
            <a:r>
              <a:rPr lang="en-US" dirty="0" smtClean="0"/>
              <a:t>Cell</a:t>
            </a:r>
            <a:r>
              <a:rPr lang="en-US" dirty="0"/>
              <a:t>	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0988" y="1828800"/>
            <a:ext cx="7397212" cy="4495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b="1" dirty="0"/>
              <a:t>Cells </a:t>
            </a:r>
          </a:p>
          <a:p>
            <a:r>
              <a:rPr lang="en-US" dirty="0"/>
              <a:t>Fundamental unit of all living things</a:t>
            </a:r>
          </a:p>
          <a:p>
            <a:r>
              <a:rPr lang="en-US" dirty="0"/>
              <a:t>Found everywhere in the body</a:t>
            </a:r>
          </a:p>
          <a:p>
            <a:r>
              <a:rPr lang="en-US" dirty="0"/>
              <a:t>Carry out different functions</a:t>
            </a:r>
          </a:p>
          <a:p>
            <a:pPr lvl="1"/>
            <a:r>
              <a:rPr lang="en-US" sz="2400" dirty="0"/>
              <a:t>Muscle cells</a:t>
            </a:r>
          </a:p>
          <a:p>
            <a:pPr lvl="1"/>
            <a:r>
              <a:rPr lang="en-US" sz="2400" dirty="0"/>
              <a:t>Nerve cells</a:t>
            </a:r>
          </a:p>
          <a:p>
            <a:pPr lvl="1"/>
            <a:r>
              <a:rPr lang="en-US" sz="2400" dirty="0"/>
              <a:t>Epithelial cells</a:t>
            </a:r>
          </a:p>
          <a:p>
            <a:pPr lvl="1"/>
            <a:r>
              <a:rPr lang="en-US" sz="2400" dirty="0"/>
              <a:t>Fat cells</a:t>
            </a:r>
          </a:p>
          <a:p>
            <a:endParaRPr lang="en-US" b="1" dirty="0"/>
          </a:p>
          <a:p>
            <a:endParaRPr lang="en-US" b="1" dirty="0"/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44862864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88" y="65241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Tissues</a:t>
            </a:r>
            <a:endParaRPr lang="en-US" b="1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03437"/>
            <a:ext cx="8229600" cy="4221163"/>
          </a:xfrm>
        </p:spPr>
        <p:txBody>
          <a:bodyPr/>
          <a:lstStyle/>
          <a:p>
            <a:r>
              <a:rPr lang="en-US" dirty="0"/>
              <a:t>Group of cells working together </a:t>
            </a:r>
          </a:p>
          <a:p>
            <a:pPr lvl="1"/>
            <a:r>
              <a:rPr lang="en-US" b="1" dirty="0"/>
              <a:t>Epithelial</a:t>
            </a:r>
            <a:r>
              <a:rPr lang="en-US" dirty="0"/>
              <a:t> – lines internal organs, outer surface of skin</a:t>
            </a:r>
          </a:p>
          <a:p>
            <a:pPr lvl="1"/>
            <a:r>
              <a:rPr lang="en-US" b="1" dirty="0"/>
              <a:t>Muscle </a:t>
            </a:r>
            <a:r>
              <a:rPr lang="en-US" dirty="0"/>
              <a:t>– movement of muscles, voluntary &amp; involuntary</a:t>
            </a:r>
          </a:p>
          <a:p>
            <a:pPr lvl="1"/>
            <a:r>
              <a:rPr lang="en-US" b="1" dirty="0"/>
              <a:t>Connective </a:t>
            </a:r>
            <a:r>
              <a:rPr lang="en-US" dirty="0"/>
              <a:t>– fat, cartilage</a:t>
            </a:r>
          </a:p>
          <a:p>
            <a:pPr lvl="1"/>
            <a:r>
              <a:rPr lang="en-US" b="1" dirty="0"/>
              <a:t>Nerve</a:t>
            </a:r>
            <a:r>
              <a:rPr lang="en-US" dirty="0"/>
              <a:t> – conducts impulses</a:t>
            </a:r>
          </a:p>
          <a:p>
            <a:pPr lvl="1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1161228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88" y="652410"/>
            <a:ext cx="8229600" cy="1143000"/>
          </a:xfrm>
        </p:spPr>
        <p:txBody>
          <a:bodyPr>
            <a:noAutofit/>
          </a:bodyPr>
          <a:lstStyle/>
          <a:p>
            <a:r>
              <a:rPr lang="en-US" b="1" dirty="0" smtClean="0"/>
              <a:t>Organs</a:t>
            </a: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Structures composed of different types of tissues</a:t>
            </a:r>
          </a:p>
          <a:p>
            <a:pPr lvl="1"/>
            <a:r>
              <a:rPr lang="en-US" sz="2400" b="1" dirty="0"/>
              <a:t>Viscera</a:t>
            </a:r>
            <a:r>
              <a:rPr lang="en-US" sz="2400" dirty="0"/>
              <a:t> = internal organs</a:t>
            </a:r>
          </a:p>
          <a:p>
            <a:pPr lvl="2"/>
            <a:r>
              <a:rPr lang="en-US" sz="2000" b="1" dirty="0"/>
              <a:t>Abdominal viscera</a:t>
            </a:r>
            <a:r>
              <a:rPr lang="en-US" sz="2000" dirty="0"/>
              <a:t> – stomach, liver, gallbladder, intestines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9906359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Systems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Groups of organs working together</a:t>
            </a:r>
          </a:p>
          <a:p>
            <a:pPr lvl="1"/>
            <a:r>
              <a:rPr lang="en-US"/>
              <a:t>Digestive</a:t>
            </a:r>
          </a:p>
          <a:p>
            <a:pPr lvl="1"/>
            <a:r>
              <a:rPr lang="en-US"/>
              <a:t>Urinary</a:t>
            </a:r>
          </a:p>
          <a:p>
            <a:pPr lvl="1"/>
            <a:r>
              <a:rPr lang="en-US"/>
              <a:t>Reproductive</a:t>
            </a:r>
          </a:p>
          <a:p>
            <a:pPr lvl="1"/>
            <a:r>
              <a:rPr lang="en-US"/>
              <a:t>Respiratory</a:t>
            </a:r>
          </a:p>
          <a:p>
            <a:pPr lvl="1"/>
            <a:r>
              <a:rPr lang="en-US"/>
              <a:t>Circulatory</a:t>
            </a:r>
          </a:p>
          <a:p>
            <a:pPr lvl="1"/>
            <a:r>
              <a:rPr lang="en-US"/>
              <a:t>Musculoskeletal</a:t>
            </a:r>
          </a:p>
          <a:p>
            <a:pPr lvl="1"/>
            <a:r>
              <a:rPr lang="en-US"/>
              <a:t>Nervous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71386886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175288" y="685800"/>
            <a:ext cx="6781800" cy="1066800"/>
          </a:xfrm>
        </p:spPr>
        <p:txBody>
          <a:bodyPr>
            <a:normAutofit/>
          </a:bodyPr>
          <a:lstStyle/>
          <a:p>
            <a:r>
              <a:rPr lang="en-US" sz="3500" b="1" dirty="0"/>
              <a:t>Anatomic Position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688" y="2438400"/>
            <a:ext cx="7239000" cy="4267200"/>
          </a:xfrm>
        </p:spPr>
        <p:txBody>
          <a:bodyPr>
            <a:normAutofit/>
          </a:bodyPr>
          <a:lstStyle/>
          <a:p>
            <a:r>
              <a:rPr lang="en-US" dirty="0"/>
              <a:t>Body is erect &amp; facing </a:t>
            </a:r>
            <a:r>
              <a:rPr lang="en-US" dirty="0" smtClean="0"/>
              <a:t>forward</a:t>
            </a:r>
          </a:p>
          <a:p>
            <a:r>
              <a:rPr lang="en-US" dirty="0" smtClean="0"/>
              <a:t>Arms </a:t>
            </a:r>
            <a:r>
              <a:rPr lang="en-US" dirty="0"/>
              <a:t>at the sides</a:t>
            </a:r>
          </a:p>
          <a:p>
            <a:r>
              <a:rPr lang="en-US" dirty="0"/>
              <a:t>Palms facing forward</a:t>
            </a:r>
          </a:p>
          <a:p>
            <a:r>
              <a:rPr lang="en-US" dirty="0"/>
              <a:t>Used for anatomic descriptions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943233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88" y="65241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/>
              <a:t>Body </a:t>
            </a:r>
            <a:r>
              <a:rPr lang="en-US" b="1" dirty="0" smtClean="0"/>
              <a:t>Cavities</a:t>
            </a:r>
            <a:endParaRPr lang="en-US" b="1" dirty="0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9488" y="1600200"/>
            <a:ext cx="8153400" cy="5257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b="1" dirty="0"/>
              <a:t>Cranial:</a:t>
            </a:r>
            <a:r>
              <a:rPr lang="en-US" dirty="0"/>
              <a:t>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brain, pituitary gland</a:t>
            </a:r>
          </a:p>
          <a:p>
            <a:pPr>
              <a:lnSpc>
                <a:spcPct val="90000"/>
              </a:lnSpc>
            </a:pPr>
            <a:r>
              <a:rPr lang="en-US" b="1" dirty="0"/>
              <a:t>Thoracic:</a:t>
            </a:r>
            <a:r>
              <a:rPr lang="en-US" dirty="0"/>
              <a:t>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lungs, heart, esophagus, trachea</a:t>
            </a:r>
          </a:p>
          <a:p>
            <a:pPr>
              <a:lnSpc>
                <a:spcPct val="90000"/>
              </a:lnSpc>
            </a:pPr>
            <a:r>
              <a:rPr lang="en-US" b="1" dirty="0"/>
              <a:t>Abdominal:</a:t>
            </a:r>
            <a:r>
              <a:rPr lang="en-US" dirty="0"/>
              <a:t>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stomach, intestines, spleen, liver, pancreas, gallbladder</a:t>
            </a:r>
          </a:p>
          <a:p>
            <a:pPr>
              <a:lnSpc>
                <a:spcPct val="90000"/>
              </a:lnSpc>
            </a:pPr>
            <a:r>
              <a:rPr lang="en-US" b="1" dirty="0"/>
              <a:t>Diaphragm:</a:t>
            </a:r>
            <a:r>
              <a:rPr lang="en-US" dirty="0"/>
              <a:t>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divides the thoracic &amp; abdominal cavities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Muscular wall</a:t>
            </a:r>
          </a:p>
          <a:p>
            <a:pPr>
              <a:lnSpc>
                <a:spcPct val="90000"/>
              </a:lnSpc>
            </a:pPr>
            <a:r>
              <a:rPr lang="en-US" b="1" dirty="0"/>
              <a:t>Pelvic:</a:t>
            </a:r>
            <a:r>
              <a:rPr lang="en-US" dirty="0"/>
              <a:t>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Portions of intestines, rectum, urinary bladder, urethra, ureters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Uterus &amp; vagina in females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48830465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88" y="652410"/>
            <a:ext cx="8229600" cy="1143000"/>
          </a:xfrm>
        </p:spPr>
        <p:txBody>
          <a:bodyPr/>
          <a:lstStyle/>
          <a:p>
            <a:r>
              <a:rPr lang="en-US" b="1" dirty="0"/>
              <a:t>Body Cavities…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924800" cy="4572000"/>
          </a:xfrm>
        </p:spPr>
        <p:txBody>
          <a:bodyPr>
            <a:normAutofit/>
          </a:bodyPr>
          <a:lstStyle/>
          <a:p>
            <a:r>
              <a:rPr lang="en-US" b="1" dirty="0"/>
              <a:t>Spinal:</a:t>
            </a:r>
            <a:r>
              <a:rPr lang="en-US" dirty="0"/>
              <a:t>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nerves &amp; spinal cord</a:t>
            </a:r>
          </a:p>
          <a:p>
            <a:r>
              <a:rPr lang="en-US" b="1" dirty="0" err="1"/>
              <a:t>Abdominopelvic</a:t>
            </a:r>
            <a:r>
              <a:rPr lang="en-US" b="1" dirty="0"/>
              <a:t> cavity:</a:t>
            </a:r>
          </a:p>
          <a:p>
            <a:pPr lvl="1"/>
            <a:r>
              <a:rPr lang="en-US" dirty="0"/>
              <a:t>No visible separation of cavities</a:t>
            </a:r>
          </a:p>
          <a:p>
            <a:r>
              <a:rPr lang="en-US" b="1" dirty="0"/>
              <a:t>Dorsal cavity:</a:t>
            </a:r>
          </a:p>
          <a:p>
            <a:pPr lvl="1"/>
            <a:r>
              <a:rPr lang="en-US" dirty="0"/>
              <a:t>Located on </a:t>
            </a:r>
            <a:r>
              <a:rPr lang="en-US" b="1" u="sng" dirty="0"/>
              <a:t>back</a:t>
            </a:r>
            <a:r>
              <a:rPr lang="en-US" b="1" dirty="0"/>
              <a:t> </a:t>
            </a:r>
            <a:r>
              <a:rPr lang="en-US" dirty="0"/>
              <a:t>portion of body (cranial &amp; spinal cavities)</a:t>
            </a:r>
          </a:p>
          <a:p>
            <a:r>
              <a:rPr lang="en-US" b="1" dirty="0"/>
              <a:t>Ventral cavity: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Located on </a:t>
            </a:r>
            <a:r>
              <a:rPr lang="en-US" b="1" u="sng" dirty="0"/>
              <a:t>front</a:t>
            </a:r>
            <a:r>
              <a:rPr lang="en-US" dirty="0"/>
              <a:t> of body</a:t>
            </a:r>
          </a:p>
          <a:p>
            <a:pPr lvl="1"/>
            <a:r>
              <a:rPr lang="en-US" dirty="0"/>
              <a:t>All other cavities</a:t>
            </a:r>
          </a:p>
          <a:p>
            <a:pPr lvl="1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44106806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11258" y="647700"/>
            <a:ext cx="8146942" cy="1219200"/>
          </a:xfrm>
        </p:spPr>
        <p:txBody>
          <a:bodyPr lIns="92075" tIns="46038" rIns="92075" bIns="46038"/>
          <a:lstStyle/>
          <a:p>
            <a:r>
              <a:rPr lang="en-US" sz="4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QUICK QUIZ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828800"/>
            <a:ext cx="7162800" cy="4114800"/>
          </a:xfrm>
        </p:spPr>
        <p:txBody>
          <a:bodyPr>
            <a:normAutofit/>
          </a:bodyPr>
          <a:lstStyle/>
          <a:p>
            <a:pPr marL="0" indent="0">
              <a:buSzTx/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4. Which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body cavity contains the pleural cavity and the mediastinum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  <a:p>
            <a:pPr marL="0" indent="0">
              <a:buSzTx/>
              <a:buNone/>
            </a:pP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A.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cranial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B.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pelvic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C.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spinal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D.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thoracic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8133" name="Picture 5" descr="MCj043151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81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7" name="Rectangle 6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80585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11258" y="647700"/>
            <a:ext cx="8146942" cy="1219200"/>
          </a:xfrm>
        </p:spPr>
        <p:txBody>
          <a:bodyPr lIns="92075" tIns="46038" rIns="92075" bIns="46038"/>
          <a:lstStyle/>
          <a:p>
            <a:r>
              <a:rPr lang="en-US" sz="48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QUICK QUIZ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828800"/>
            <a:ext cx="7162800" cy="4114800"/>
          </a:xfrm>
        </p:spPr>
        <p:txBody>
          <a:bodyPr>
            <a:normAutofit/>
          </a:bodyPr>
          <a:lstStyle/>
          <a:p>
            <a:pPr marL="0" indent="0">
              <a:buSzTx/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4. Which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body cavity contains the pleural cavity and the mediastinum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  <a:p>
            <a:pPr marL="0" indent="0">
              <a:buSzTx/>
              <a:buNone/>
            </a:pP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A.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cranial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B.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pelvic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C.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spinal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D.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thoracic</a:t>
            </a:r>
            <a:endParaRPr lang="en-US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48133" name="Picture 5" descr="MCj043151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81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7" name="Rectangle 6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5771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905000"/>
            <a:ext cx="6971127" cy="4114800"/>
          </a:xfrm>
        </p:spPr>
        <p:txBody>
          <a:bodyPr/>
          <a:lstStyle/>
          <a:p>
            <a:pPr marL="0" indent="0">
              <a:buSzTx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5. 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Which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body cavity contains the peritoneum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  <a:p>
            <a:pPr marL="0" indent="0">
              <a:buSzTx/>
              <a:buNone/>
            </a:pP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A. </a:t>
            </a:r>
            <a:r>
              <a:rPr lang="en-US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abdominal</a:t>
            </a:r>
            <a:endParaRPr lang="en-US" dirty="0">
              <a:solidFill>
                <a:srgbClr val="CC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B. </a:t>
            </a:r>
            <a:r>
              <a:rPr lang="en-US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pelvic</a:t>
            </a:r>
            <a:endParaRPr lang="en-US" dirty="0">
              <a:solidFill>
                <a:srgbClr val="CC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C. </a:t>
            </a:r>
            <a:r>
              <a:rPr lang="en-US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spinal</a:t>
            </a:r>
            <a:endParaRPr lang="en-US" dirty="0">
              <a:solidFill>
                <a:srgbClr val="CC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D. </a:t>
            </a:r>
            <a:r>
              <a:rPr lang="en-US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thoracic</a:t>
            </a:r>
            <a:endParaRPr lang="en-US" dirty="0">
              <a:solidFill>
                <a:srgbClr val="CC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9815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33170"/>
            <a:ext cx="7772400" cy="1219200"/>
          </a:xfrm>
        </p:spPr>
        <p:txBody>
          <a:bodyPr lIns="92075" tIns="46038" rIns="92075" bIns="46038"/>
          <a:lstStyle/>
          <a:p>
            <a:r>
              <a:rPr lang="en-US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QUICK </a:t>
            </a:r>
            <a:r>
              <a:rPr lang="en-US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QUIZ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</p:txBody>
      </p:sp>
      <p:pic>
        <p:nvPicPr>
          <p:cNvPr id="51205" name="Picture 9" descr="MCj043151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81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7" name="Rectangle 6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418871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14400" y="1905000"/>
            <a:ext cx="6971127" cy="4114800"/>
          </a:xfrm>
        </p:spPr>
        <p:txBody>
          <a:bodyPr/>
          <a:lstStyle/>
          <a:p>
            <a:pPr marL="0" indent="0">
              <a:buSzTx/>
              <a:buNone/>
            </a:pPr>
            <a:r>
              <a:rPr lang="en-US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5. 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Which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body cavity contains the peritoneum</a:t>
            </a: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</a:p>
          <a:p>
            <a:pPr marL="0" indent="0">
              <a:buSzTx/>
              <a:buNone/>
            </a:pP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A. </a:t>
            </a:r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abdominal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B. </a:t>
            </a:r>
            <a:r>
              <a:rPr lang="en-US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pelvic</a:t>
            </a:r>
            <a:endParaRPr lang="en-US" dirty="0">
              <a:solidFill>
                <a:srgbClr val="CC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C. </a:t>
            </a:r>
            <a:r>
              <a:rPr lang="en-US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spinal</a:t>
            </a:r>
            <a:endParaRPr lang="en-US" dirty="0">
              <a:solidFill>
                <a:srgbClr val="CC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457200" lvl="1" indent="0">
              <a:buSzTx/>
              <a:buNone/>
            </a:pPr>
            <a:r>
              <a:rPr lang="en-US" dirty="0" smtClean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D. </a:t>
            </a:r>
            <a:r>
              <a:rPr lang="en-US" dirty="0" smtClean="0">
                <a:solidFill>
                  <a:srgbClr val="CC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thoracic</a:t>
            </a:r>
            <a:endParaRPr lang="en-US" dirty="0">
              <a:solidFill>
                <a:srgbClr val="CC66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9815" name="Rectangle 7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633170"/>
            <a:ext cx="7772400" cy="1219200"/>
          </a:xfrm>
        </p:spPr>
        <p:txBody>
          <a:bodyPr lIns="92075" tIns="46038" rIns="92075" bIns="46038"/>
          <a:lstStyle/>
          <a:p>
            <a:r>
              <a:rPr lang="en-US" u="sng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QUICK </a:t>
            </a:r>
            <a:r>
              <a:rPr lang="en-US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QUIZ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</p:txBody>
      </p:sp>
      <p:pic>
        <p:nvPicPr>
          <p:cNvPr id="51205" name="Picture 9" descr="MCj0431512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181600"/>
            <a:ext cx="1066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7" name="Rectangle 6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97861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/>
              <a:t>Abdominopelvic Regions &amp; Quadrants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905000"/>
            <a:ext cx="80010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b="1" dirty="0"/>
              <a:t>Regions (9</a:t>
            </a:r>
            <a:r>
              <a:rPr lang="en-US" b="1" dirty="0" smtClean="0"/>
              <a:t>):</a:t>
            </a:r>
          </a:p>
          <a:p>
            <a:pPr>
              <a:lnSpc>
                <a:spcPct val="90000"/>
              </a:lnSpc>
            </a:pPr>
            <a:endParaRPr lang="en-US" b="1" dirty="0" smtClean="0"/>
          </a:p>
          <a:p>
            <a:pPr lvl="1">
              <a:lnSpc>
                <a:spcPct val="90000"/>
              </a:lnSpc>
            </a:pPr>
            <a:r>
              <a:rPr lang="en-US" sz="2400" b="1" dirty="0" smtClean="0">
                <a:solidFill>
                  <a:srgbClr val="CC6600"/>
                </a:solidFill>
              </a:rPr>
              <a:t>Hypochondriac</a:t>
            </a:r>
            <a:r>
              <a:rPr lang="en-US" sz="2400" b="1" dirty="0">
                <a:solidFill>
                  <a:srgbClr val="CC6600"/>
                </a:solidFill>
              </a:rPr>
              <a:t>:</a:t>
            </a:r>
            <a:r>
              <a:rPr lang="en-US" dirty="0">
                <a:solidFill>
                  <a:srgbClr val="CC6600"/>
                </a:solidFill>
              </a:rPr>
              <a:t> </a:t>
            </a:r>
            <a:endParaRPr lang="en-US" dirty="0" smtClean="0">
              <a:solidFill>
                <a:srgbClr val="CC6600"/>
              </a:solidFill>
            </a:endParaRPr>
          </a:p>
          <a:p>
            <a:pPr lvl="2">
              <a:lnSpc>
                <a:spcPct val="90000"/>
              </a:lnSpc>
            </a:pPr>
            <a:r>
              <a:rPr lang="en-US" sz="2000" b="1" dirty="0" smtClean="0">
                <a:solidFill>
                  <a:srgbClr val="7F7F7F"/>
                </a:solidFill>
              </a:rPr>
              <a:t>upper </a:t>
            </a:r>
            <a:r>
              <a:rPr lang="en-US" sz="2000" b="1" dirty="0" smtClean="0">
                <a:solidFill>
                  <a:srgbClr val="7F7F7F"/>
                </a:solidFill>
              </a:rPr>
              <a:t>Right </a:t>
            </a:r>
            <a:r>
              <a:rPr lang="en-US" sz="2000" b="1" dirty="0">
                <a:solidFill>
                  <a:srgbClr val="7F7F7F"/>
                </a:solidFill>
              </a:rPr>
              <a:t>&amp; </a:t>
            </a:r>
            <a:r>
              <a:rPr lang="en-US" sz="2000" b="1" dirty="0" smtClean="0">
                <a:solidFill>
                  <a:srgbClr val="7F7F7F"/>
                </a:solidFill>
              </a:rPr>
              <a:t>Left  </a:t>
            </a:r>
            <a:r>
              <a:rPr lang="en-US" sz="2000" b="1" dirty="0">
                <a:solidFill>
                  <a:srgbClr val="7F7F7F"/>
                </a:solidFill>
              </a:rPr>
              <a:t>region below </a:t>
            </a:r>
            <a:r>
              <a:rPr lang="en-US" sz="2000" b="1" dirty="0" smtClean="0">
                <a:solidFill>
                  <a:srgbClr val="7F7F7F"/>
                </a:solidFill>
              </a:rPr>
              <a:t>ribs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r>
              <a:rPr lang="en-US" sz="2400" b="1" dirty="0" err="1">
                <a:solidFill>
                  <a:srgbClr val="CC6600"/>
                </a:solidFill>
              </a:rPr>
              <a:t>Epigastric</a:t>
            </a:r>
            <a:r>
              <a:rPr lang="en-US" sz="2400" b="1" dirty="0">
                <a:solidFill>
                  <a:srgbClr val="CC6600"/>
                </a:solidFill>
              </a:rPr>
              <a:t>:</a:t>
            </a:r>
          </a:p>
          <a:p>
            <a:pPr lvl="2">
              <a:lnSpc>
                <a:spcPct val="90000"/>
              </a:lnSpc>
            </a:pPr>
            <a:r>
              <a:rPr lang="en-US" sz="2000" b="1" dirty="0">
                <a:solidFill>
                  <a:srgbClr val="7F7F7F"/>
                </a:solidFill>
              </a:rPr>
              <a:t>Region above </a:t>
            </a:r>
            <a:r>
              <a:rPr lang="en-US" sz="2000" b="1" dirty="0" smtClean="0">
                <a:solidFill>
                  <a:srgbClr val="7F7F7F"/>
                </a:solidFill>
              </a:rPr>
              <a:t>stomach</a:t>
            </a:r>
            <a:endParaRPr lang="en-US" sz="2000" b="1" dirty="0">
              <a:solidFill>
                <a:srgbClr val="7F7F7F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77957621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88" y="652410"/>
            <a:ext cx="8229600" cy="1143000"/>
          </a:xfrm>
        </p:spPr>
        <p:txBody>
          <a:bodyPr/>
          <a:lstStyle/>
          <a:p>
            <a:r>
              <a:rPr lang="en-US" b="1" dirty="0"/>
              <a:t>Regions…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382000" cy="4419600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</a:pPr>
            <a:endParaRPr lang="en-US" sz="2400" dirty="0" smtClean="0">
              <a:solidFill>
                <a:srgbClr val="CC6600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rgbClr val="CC6600"/>
                </a:solidFill>
              </a:rPr>
              <a:t>Lumbar</a:t>
            </a:r>
            <a:r>
              <a:rPr lang="en-US" sz="2400" dirty="0" smtClean="0">
                <a:solidFill>
                  <a:srgbClr val="CC6600"/>
                </a:solidFill>
              </a:rPr>
              <a:t>:</a:t>
            </a:r>
          </a:p>
          <a:p>
            <a:pPr lvl="2">
              <a:lnSpc>
                <a:spcPct val="90000"/>
              </a:lnSpc>
            </a:pPr>
            <a:r>
              <a:rPr lang="en-US" sz="2000" b="1" dirty="0" smtClean="0">
                <a:solidFill>
                  <a:srgbClr val="7F7F7F"/>
                </a:solidFill>
              </a:rPr>
              <a:t>Region Right &amp; Left side of umbilicus, near waist</a:t>
            </a:r>
          </a:p>
          <a:p>
            <a:pPr lvl="1"/>
            <a:endParaRPr lang="en-US" sz="2400" b="1" dirty="0" smtClean="0">
              <a:solidFill>
                <a:srgbClr val="CC6600"/>
              </a:solidFill>
            </a:endParaRPr>
          </a:p>
          <a:p>
            <a:pPr lvl="1"/>
            <a:r>
              <a:rPr lang="en-US" sz="2400" b="1" dirty="0" smtClean="0">
                <a:solidFill>
                  <a:srgbClr val="CC6600"/>
                </a:solidFill>
              </a:rPr>
              <a:t>Umbilical:</a:t>
            </a:r>
          </a:p>
          <a:p>
            <a:pPr lvl="2"/>
            <a:r>
              <a:rPr lang="en-US" sz="2000" b="1" dirty="0" smtClean="0">
                <a:solidFill>
                  <a:srgbClr val="7F7F7F"/>
                </a:solidFill>
              </a:rPr>
              <a:t>Navel </a:t>
            </a:r>
            <a:r>
              <a:rPr lang="en-US" sz="2000" b="1" dirty="0">
                <a:solidFill>
                  <a:srgbClr val="7F7F7F"/>
                </a:solidFill>
              </a:rPr>
              <a:t>or umbilicus-belly button</a:t>
            </a:r>
          </a:p>
          <a:p>
            <a:pPr lvl="1"/>
            <a:endParaRPr lang="en-US" sz="2100" dirty="0"/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0059277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88" y="652410"/>
            <a:ext cx="8229600" cy="1143000"/>
          </a:xfrm>
        </p:spPr>
        <p:txBody>
          <a:bodyPr/>
          <a:lstStyle/>
          <a:p>
            <a:r>
              <a:rPr lang="en-US" b="1" dirty="0"/>
              <a:t>Regions…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382000" cy="4419600"/>
          </a:xfrm>
        </p:spPr>
        <p:txBody>
          <a:bodyPr>
            <a:normAutofit/>
          </a:bodyPr>
          <a:lstStyle/>
          <a:p>
            <a:pPr lvl="1"/>
            <a:endParaRPr lang="en-US" sz="2400" b="1" dirty="0" smtClean="0">
              <a:solidFill>
                <a:srgbClr val="CC6600"/>
              </a:solidFill>
            </a:endParaRPr>
          </a:p>
          <a:p>
            <a:pPr lvl="1"/>
            <a:r>
              <a:rPr lang="en-US" sz="2400" b="1" dirty="0" smtClean="0">
                <a:solidFill>
                  <a:srgbClr val="CC6600"/>
                </a:solidFill>
              </a:rPr>
              <a:t>Inguinal</a:t>
            </a:r>
            <a:endParaRPr lang="en-US" sz="2400" b="1" dirty="0">
              <a:solidFill>
                <a:srgbClr val="CC6600"/>
              </a:solidFill>
            </a:endParaRPr>
          </a:p>
          <a:p>
            <a:pPr lvl="2"/>
            <a:r>
              <a:rPr lang="en-US" sz="2000" b="1" dirty="0">
                <a:solidFill>
                  <a:srgbClr val="7F7F7F"/>
                </a:solidFill>
              </a:rPr>
              <a:t>Lower </a:t>
            </a:r>
            <a:r>
              <a:rPr lang="en-US" sz="2000" b="1" dirty="0" smtClean="0">
                <a:solidFill>
                  <a:srgbClr val="7F7F7F"/>
                </a:solidFill>
              </a:rPr>
              <a:t>Right </a:t>
            </a:r>
            <a:r>
              <a:rPr lang="en-US" sz="2000" b="1" dirty="0">
                <a:solidFill>
                  <a:srgbClr val="7F7F7F"/>
                </a:solidFill>
              </a:rPr>
              <a:t>&amp; </a:t>
            </a:r>
            <a:r>
              <a:rPr lang="en-US" sz="2000" b="1" dirty="0" smtClean="0">
                <a:solidFill>
                  <a:srgbClr val="7F7F7F"/>
                </a:solidFill>
              </a:rPr>
              <a:t>Left </a:t>
            </a:r>
            <a:r>
              <a:rPr lang="en-US" sz="2000" b="1" dirty="0">
                <a:solidFill>
                  <a:srgbClr val="7F7F7F"/>
                </a:solidFill>
              </a:rPr>
              <a:t>near groin </a:t>
            </a:r>
          </a:p>
          <a:p>
            <a:pPr lvl="2"/>
            <a:r>
              <a:rPr lang="en-US" sz="2000" b="1" dirty="0" err="1">
                <a:solidFill>
                  <a:srgbClr val="7F7F7F"/>
                </a:solidFill>
              </a:rPr>
              <a:t>Inguin</a:t>
            </a:r>
            <a:r>
              <a:rPr lang="en-US" sz="2000" b="1" dirty="0">
                <a:solidFill>
                  <a:srgbClr val="7F7F7F"/>
                </a:solidFill>
              </a:rPr>
              <a:t>/o = groin</a:t>
            </a:r>
          </a:p>
          <a:p>
            <a:pPr lvl="2"/>
            <a:r>
              <a:rPr lang="en-US" sz="2000" b="1" dirty="0">
                <a:solidFill>
                  <a:srgbClr val="7F7F7F"/>
                </a:solidFill>
              </a:rPr>
              <a:t>Also known as the </a:t>
            </a:r>
            <a:r>
              <a:rPr lang="en-US" sz="2000" b="1" u="sng" dirty="0">
                <a:solidFill>
                  <a:srgbClr val="7F7F7F"/>
                </a:solidFill>
              </a:rPr>
              <a:t>iliac</a:t>
            </a:r>
            <a:r>
              <a:rPr lang="en-US" sz="2000" b="1" dirty="0">
                <a:solidFill>
                  <a:srgbClr val="7F7F7F"/>
                </a:solidFill>
              </a:rPr>
              <a:t> </a:t>
            </a:r>
            <a:r>
              <a:rPr lang="en-US" sz="2000" b="1" u="sng" dirty="0">
                <a:solidFill>
                  <a:srgbClr val="7F7F7F"/>
                </a:solidFill>
              </a:rPr>
              <a:t>region</a:t>
            </a:r>
          </a:p>
          <a:p>
            <a:pPr lvl="1"/>
            <a:endParaRPr lang="en-US" sz="2400" b="1" dirty="0" smtClean="0">
              <a:solidFill>
                <a:srgbClr val="CC6600"/>
              </a:solidFill>
            </a:endParaRPr>
          </a:p>
          <a:p>
            <a:pPr lvl="1"/>
            <a:r>
              <a:rPr lang="en-US" sz="2400" b="1" dirty="0" err="1" smtClean="0">
                <a:solidFill>
                  <a:srgbClr val="CC6600"/>
                </a:solidFill>
              </a:rPr>
              <a:t>Hypogastric</a:t>
            </a:r>
            <a:r>
              <a:rPr lang="en-US" sz="2400" b="1" dirty="0">
                <a:solidFill>
                  <a:srgbClr val="CC6600"/>
                </a:solidFill>
              </a:rPr>
              <a:t>:</a:t>
            </a:r>
          </a:p>
          <a:p>
            <a:pPr lvl="2"/>
            <a:r>
              <a:rPr lang="en-US" sz="2000" b="1" dirty="0">
                <a:solidFill>
                  <a:srgbClr val="7F7F7F"/>
                </a:solidFill>
              </a:rPr>
              <a:t>Below umbilicus</a:t>
            </a:r>
          </a:p>
          <a:p>
            <a:pPr lvl="2"/>
            <a:r>
              <a:rPr lang="en-US" sz="2000" b="1" dirty="0">
                <a:solidFill>
                  <a:srgbClr val="7F7F7F"/>
                </a:solidFill>
              </a:rPr>
              <a:t>Lower middle</a:t>
            </a:r>
          </a:p>
          <a:p>
            <a:pPr lvl="1"/>
            <a:endParaRPr lang="en-US" sz="2100" dirty="0"/>
          </a:p>
        </p:txBody>
      </p:sp>
      <p:grpSp>
        <p:nvGrpSpPr>
          <p:cNvPr id="2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005927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52410"/>
            <a:ext cx="9113372" cy="1295400"/>
          </a:xfrm>
        </p:spPr>
        <p:txBody>
          <a:bodyPr>
            <a:normAutofit/>
          </a:bodyPr>
          <a:lstStyle/>
          <a:p>
            <a:r>
              <a:rPr lang="en-US" b="1" dirty="0"/>
              <a:t>Quadrants (4)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8088" y="1981200"/>
            <a:ext cx="7696200" cy="4114800"/>
          </a:xfrm>
        </p:spPr>
        <p:txBody>
          <a:bodyPr/>
          <a:lstStyle/>
          <a:p>
            <a:r>
              <a:rPr lang="en-US" dirty="0"/>
              <a:t>Right upper quadrant (RUQ)</a:t>
            </a:r>
          </a:p>
          <a:p>
            <a:r>
              <a:rPr lang="en-US" dirty="0"/>
              <a:t>Left upper quadrant (LUQ)</a:t>
            </a:r>
          </a:p>
          <a:p>
            <a:r>
              <a:rPr lang="en-US" dirty="0"/>
              <a:t>Right lower quadrant (RLQ)</a:t>
            </a:r>
          </a:p>
          <a:p>
            <a:r>
              <a:rPr lang="en-US" dirty="0"/>
              <a:t>Left Lower quadrant (LLQ)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52068965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6421" y="586675"/>
            <a:ext cx="9113372" cy="1295400"/>
          </a:xfrm>
        </p:spPr>
        <p:txBody>
          <a:bodyPr/>
          <a:lstStyle/>
          <a:p>
            <a:r>
              <a:rPr lang="en-US" b="1" dirty="0"/>
              <a:t>Divisions of the Spine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9488" y="2209800"/>
            <a:ext cx="8153400" cy="4114800"/>
          </a:xfrm>
        </p:spPr>
        <p:txBody>
          <a:bodyPr/>
          <a:lstStyle/>
          <a:p>
            <a:r>
              <a:rPr lang="en-US" b="1" dirty="0"/>
              <a:t>Cervical </a:t>
            </a:r>
            <a:r>
              <a:rPr lang="en-US" dirty="0"/>
              <a:t>(7) – Neck</a:t>
            </a:r>
          </a:p>
          <a:p>
            <a:r>
              <a:rPr lang="en-US" b="1" dirty="0"/>
              <a:t>Thoracic</a:t>
            </a:r>
            <a:r>
              <a:rPr lang="en-US" dirty="0"/>
              <a:t> (12) – Chest region</a:t>
            </a:r>
          </a:p>
          <a:p>
            <a:r>
              <a:rPr lang="en-US" b="1" dirty="0"/>
              <a:t>Lumbar</a:t>
            </a:r>
            <a:r>
              <a:rPr lang="en-US" dirty="0"/>
              <a:t> (5) – Flank (waist region)</a:t>
            </a:r>
          </a:p>
          <a:p>
            <a:r>
              <a:rPr lang="en-US" b="1" dirty="0"/>
              <a:t>Sacral</a:t>
            </a:r>
            <a:r>
              <a:rPr lang="en-US" dirty="0"/>
              <a:t> (5) – sacrum</a:t>
            </a:r>
          </a:p>
          <a:p>
            <a:r>
              <a:rPr lang="en-US" b="1" dirty="0"/>
              <a:t>Coccygeal</a:t>
            </a:r>
            <a:r>
              <a:rPr lang="en-US" dirty="0"/>
              <a:t> (3-4) – coccyx (tail bone)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66051523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-369" y="602173"/>
            <a:ext cx="9113741" cy="1295400"/>
          </a:xfrm>
        </p:spPr>
        <p:txBody>
          <a:bodyPr lIns="92075" tIns="46038" rIns="92075" bIns="46038"/>
          <a:lstStyle/>
          <a:p>
            <a:r>
              <a:rPr lang="en-US" dirty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Positions, Directions, and Planes of the Body </a:t>
            </a: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normAutofit/>
          </a:bodyPr>
          <a:lstStyle/>
          <a:p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Positional and Directional Terms</a:t>
            </a:r>
            <a:r>
              <a:rPr lang="en-US" sz="3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lvl="1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Anterior (ventral) </a:t>
            </a:r>
          </a:p>
          <a:p>
            <a:pPr lvl="1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Posterior (dorsal) </a:t>
            </a:r>
          </a:p>
          <a:p>
            <a:pPr lvl="1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Deep </a:t>
            </a:r>
          </a:p>
          <a:p>
            <a:pPr lvl="1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Superficial </a:t>
            </a:r>
          </a:p>
          <a:p>
            <a:pPr lvl="1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Proximal </a:t>
            </a:r>
          </a:p>
          <a:p>
            <a:pPr lvl="1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Distal </a:t>
            </a:r>
          </a:p>
          <a:p>
            <a:pPr lvl="1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Inferior </a:t>
            </a:r>
          </a:p>
          <a:p>
            <a:pPr lvl="1"/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Superior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6902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647700"/>
            <a:ext cx="9113372" cy="1295400"/>
          </a:xfrm>
        </p:spPr>
        <p:txBody>
          <a:bodyPr lIns="92075" tIns="46038" rIns="92075" bIns="46038"/>
          <a:lstStyle/>
          <a:p>
            <a:r>
              <a:rPr lang="en-US" dirty="0">
                <a:solidFill>
                  <a:srgbClr val="0B114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Positions, Directions, and Planes of the Body </a:t>
            </a: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Positional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and Directional Terms (cont’d</a:t>
            </a:r>
            <a:r>
              <a:rPr lang="en-US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  <a:p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lvl="1"/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Medial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Lateral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Supine</a:t>
            </a:r>
          </a:p>
          <a:p>
            <a:pPr lvl="1"/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Prone</a:t>
            </a:r>
          </a:p>
          <a:p>
            <a:pPr lvl="1">
              <a:buFont typeface="Wingdings" pitchFamily="2" charset="2"/>
              <a:buNone/>
            </a:pPr>
            <a:endParaRPr lang="en-US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04029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43180"/>
            <a:ext cx="9113372" cy="1143000"/>
          </a:xfrm>
        </p:spPr>
        <p:txBody>
          <a:bodyPr/>
          <a:lstStyle/>
          <a:p>
            <a:r>
              <a:rPr lang="en-US" b="1" dirty="0"/>
              <a:t>Planes of the Body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4288" y="1828800"/>
            <a:ext cx="7968712" cy="4114800"/>
          </a:xfrm>
        </p:spPr>
        <p:txBody>
          <a:bodyPr/>
          <a:lstStyle/>
          <a:p>
            <a:r>
              <a:rPr lang="en-US" b="1" dirty="0"/>
              <a:t>Frontal (coronal)</a:t>
            </a:r>
          </a:p>
          <a:p>
            <a:pPr lvl="1"/>
            <a:r>
              <a:rPr lang="en-US" sz="2400" dirty="0"/>
              <a:t>Anterior &amp; posterior portions</a:t>
            </a:r>
          </a:p>
          <a:p>
            <a:r>
              <a:rPr lang="en-US" b="1" dirty="0"/>
              <a:t>Sagittal (lateral)</a:t>
            </a:r>
          </a:p>
          <a:p>
            <a:pPr lvl="1"/>
            <a:r>
              <a:rPr lang="en-US" sz="2400" dirty="0"/>
              <a:t>Right &amp; left sides</a:t>
            </a:r>
          </a:p>
          <a:p>
            <a:r>
              <a:rPr lang="en-US" b="1" dirty="0"/>
              <a:t>Transverse (axial or cross-sectional)</a:t>
            </a:r>
          </a:p>
          <a:p>
            <a:pPr lvl="1"/>
            <a:r>
              <a:rPr lang="en-US" sz="2400" dirty="0"/>
              <a:t>Upper &amp; lower portions</a:t>
            </a:r>
          </a:p>
          <a:p>
            <a:pPr lvl="1"/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-369" y="-4281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2804453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End of Basic Terminology Lecture</a:t>
            </a:r>
            <a:endParaRPr lang="en-US" dirty="0"/>
          </a:p>
        </p:txBody>
      </p:sp>
      <p:sp>
        <p:nvSpPr>
          <p:cNvPr id="1064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1905000"/>
            <a:ext cx="8229600" cy="441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Questions?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Email questions to the instructor.</a:t>
            </a:r>
          </a:p>
          <a:p>
            <a:pPr lvl="1">
              <a:lnSpc>
                <a:spcPct val="90000"/>
              </a:lnSpc>
            </a:pP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hlinkClick r:id="rId3"/>
              </a:rPr>
              <a:t>ficticousinstructor@YSMU.edu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endParaRPr lang="en-US" sz="2000" dirty="0" smtClean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4" name="Rectangle 3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95318752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  <p:bldP spid="106499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Medical Terminology&amp;quot;&quot;/&gt;&lt;property id=&quot;20307&quot; value=&quot;258&quot;/&gt;&lt;/object&gt;&lt;object type=&quot;3&quot; unique_id=&quot;10005&quot;&gt;&lt;property id=&quot;20148&quot; value=&quot;5&quot;/&gt;&lt;property id=&quot;20300&quot; value=&quot;Slide 2 - &amp;quot;Basic Elements of a Medical Word&amp;quot;&quot;/&gt;&lt;property id=&quot;20307&quot; value=&quot;260&quot;/&gt;&lt;/object&gt;&lt;object type=&quot;3&quot; unique_id=&quot;10006&quot;&gt;&lt;property id=&quot;20148&quot; value=&quot;5&quot;/&gt;&lt;property id=&quot;20300&quot; value=&quot;Slide 3 - &amp;quot;Word Root&amp;quot;&quot;/&gt;&lt;property id=&quot;20307&quot; value=&quot;261&quot;/&gt;&lt;/object&gt;&lt;object type=&quot;3&quot; unique_id=&quot;10007&quot;&gt;&lt;property id=&quot;20148&quot; value=&quot;5&quot;/&gt;&lt;property id=&quot;20300&quot; value=&quot;Slide 4&quot;/&gt;&lt;property id=&quot;20307&quot; value=&quot;262&quot;/&gt;&lt;/object&gt;&lt;object type=&quot;3&quot; unique_id=&quot;10008&quot;&gt;&lt;property id=&quot;20148&quot; value=&quot;5&quot;/&gt;&lt;property id=&quot;20300&quot; value=&quot;Slide 5 - &amp;quot;Word Root Examples&amp;quot;&quot;/&gt;&lt;property id=&quot;20307&quot; value=&quot;263&quot;/&gt;&lt;/object&gt;&lt;object type=&quot;3&quot; unique_id=&quot;10009&quot;&gt;&lt;property id=&quot;20148&quot; value=&quot;5&quot;/&gt;&lt;property id=&quot;20300&quot; value=&quot;Slide 6 - &amp;quot;Combining Forms&amp;quot;&quot;/&gt;&lt;property id=&quot;20307&quot; value=&quot;264&quot;/&gt;&lt;/object&gt;&lt;object type=&quot;3&quot; unique_id=&quot;10010&quot;&gt;&lt;property id=&quot;20148&quot; value=&quot;5&quot;/&gt;&lt;property id=&quot;20300&quot; value=&quot;Slide 7&quot;/&gt;&lt;property id=&quot;20307&quot; value=&quot;265&quot;/&gt;&lt;/object&gt;&lt;object type=&quot;3&quot; unique_id=&quot;10011&quot;&gt;&lt;property id=&quot;20148&quot; value=&quot;5&quot;/&gt;&lt;property id=&quot;20300&quot; value=&quot;Slide 8&quot;/&gt;&lt;property id=&quot;20307&quot; value=&quot;266&quot;/&gt;&lt;/object&gt;&lt;object type=&quot;3&quot; unique_id=&quot;10012&quot;&gt;&lt;property id=&quot;20148&quot; value=&quot;5&quot;/&gt;&lt;property id=&quot;20300&quot; value=&quot;Slide 9 - &amp;quot;Word-Building System&amp;quot;&quot;/&gt;&lt;property id=&quot;20307&quot; value=&quot;267&quot;/&gt;&lt;/object&gt;&lt;object type=&quot;3&quot; unique_id=&quot;10013&quot;&gt;&lt;property id=&quot;20148&quot; value=&quot;5&quot;/&gt;&lt;property id=&quot;20300&quot; value=&quot;Slide 10&quot;/&gt;&lt;property id=&quot;20307&quot; value=&quot;268&quot;/&gt;&lt;/object&gt;&lt;object type=&quot;3&quot; unique_id=&quot;10014&quot;&gt;&lt;property id=&quot;20148&quot; value=&quot;5&quot;/&gt;&lt;property id=&quot;20300&quot; value=&quot;Slide 11&quot;/&gt;&lt;property id=&quot;20307&quot; value=&quot;270&quot;/&gt;&lt;/object&gt;&lt;object type=&quot;3&quot; unique_id=&quot;10015&quot;&gt;&lt;property id=&quot;20148&quot; value=&quot;5&quot;/&gt;&lt;property id=&quot;20300&quot; value=&quot;Slide 12 - &amp;quot;When to Use a Combining Vowel&amp;quot;&quot;/&gt;&lt;property id=&quot;20307&quot; value=&quot;275&quot;/&gt;&lt;/object&gt;&lt;object type=&quot;3&quot; unique_id=&quot;10016&quot;&gt;&lt;property id=&quot;20148&quot; value=&quot;5&quot;/&gt;&lt;property id=&quot;20300&quot; value=&quot;Slide 13&quot;/&gt;&lt;property id=&quot;20307&quot; value=&quot;332&quot;/&gt;&lt;/object&gt;&lt;object type=&quot;3&quot; unique_id=&quot;10017&quot;&gt;&lt;property id=&quot;20148&quot; value=&quot;5&quot;/&gt;&lt;property id=&quot;20300&quot; value=&quot;Slide 14&quot;/&gt;&lt;property id=&quot;20307&quot; value=&quot;333&quot;/&gt;&lt;/object&gt;&lt;object type=&quot;3&quot; unique_id=&quot;10018&quot;&gt;&lt;property id=&quot;20148&quot; value=&quot;5&quot;/&gt;&lt;property id=&quot;20300&quot; value=&quot;Slide 15&quot;/&gt;&lt;property id=&quot;20307&quot; value=&quot;334&quot;/&gt;&lt;/object&gt;&lt;object type=&quot;3&quot; unique_id=&quot;10019&quot;&gt;&lt;property id=&quot;20148&quot; value=&quot;5&quot;/&gt;&lt;property id=&quot;20300&quot; value=&quot;Slide 16&quot;/&gt;&lt;property id=&quot;20307&quot; value=&quot;335&quot;/&gt;&lt;/object&gt;&lt;object type=&quot;3&quot; unique_id=&quot;10020&quot;&gt;&lt;property id=&quot;20148&quot; value=&quot;5&quot;/&gt;&lt;property id=&quot;20300&quot; value=&quot;Slide 17 - &amp;quot;Prefixes&amp;quot;&quot;/&gt;&lt;property id=&quot;20307&quot; value=&quot;276&quot;/&gt;&lt;/object&gt;&lt;object type=&quot;3&quot; unique_id=&quot;10021&quot;&gt;&lt;property id=&quot;20148&quot; value=&quot;5&quot;/&gt;&lt;property id=&quot;20300&quot; value=&quot;Slide 18&quot;/&gt;&lt;property id=&quot;20307&quot; value=&quot;309&quot;/&gt;&lt;/object&gt;&lt;object type=&quot;3&quot; unique_id=&quot;10022&quot;&gt;&lt;property id=&quot;20148&quot; value=&quot;5&quot;/&gt;&lt;property id=&quot;20300&quot; value=&quot;Slide 19&quot;/&gt;&lt;property id=&quot;20307&quot; value=&quot;320&quot;/&gt;&lt;/object&gt;&lt;object type=&quot;3&quot; unique_id=&quot;10023&quot;&gt;&lt;property id=&quot;20148&quot; value=&quot;5&quot;/&gt;&lt;property id=&quot;20300&quot; value=&quot;Slide 20&quot;/&gt;&lt;property id=&quot;20307&quot; value=&quot;321&quot;/&gt;&lt;/object&gt;&lt;object type=&quot;3&quot; unique_id=&quot;10024&quot;&gt;&lt;property id=&quot;20148&quot; value=&quot;5&quot;/&gt;&lt;property id=&quot;20300&quot; value=&quot;Slide 21&quot;/&gt;&lt;property id=&quot;20307&quot; value=&quot;322&quot;/&gt;&lt;/object&gt;&lt;object type=&quot;3&quot; unique_id=&quot;10025&quot;&gt;&lt;property id=&quot;20148&quot; value=&quot;5&quot;/&gt;&lt;property id=&quot;20300&quot; value=&quot;Slide 22&quot;/&gt;&lt;property id=&quot;20307&quot; value=&quot;323&quot;/&gt;&lt;/object&gt;&lt;object type=&quot;3&quot; unique_id=&quot;10026&quot;&gt;&lt;property id=&quot;20148&quot; value=&quot;5&quot;/&gt;&lt;property id=&quot;20300&quot; value=&quot;Slide 23&quot;/&gt;&lt;property id=&quot;20307&quot; value=&quot;324&quot;/&gt;&lt;/object&gt;&lt;object type=&quot;3&quot; unique_id=&quot;10027&quot;&gt;&lt;property id=&quot;20148&quot; value=&quot;5&quot;/&gt;&lt;property id=&quot;20300&quot; value=&quot;Slide 24&quot;/&gt;&lt;property id=&quot;20307&quot; value=&quot;325&quot;/&gt;&lt;/object&gt;&lt;object type=&quot;3&quot; unique_id=&quot;10028&quot;&gt;&lt;property id=&quot;20148&quot; value=&quot;5&quot;/&gt;&lt;property id=&quot;20300&quot; value=&quot;Slide 25&quot;/&gt;&lt;property id=&quot;20307&quot; value=&quot;326&quot;/&gt;&lt;/object&gt;&lt;object type=&quot;3&quot; unique_id=&quot;10029&quot;&gt;&lt;property id=&quot;20148&quot; value=&quot;5&quot;/&gt;&lt;property id=&quot;20300&quot; value=&quot;Slide 26&quot;/&gt;&lt;property id=&quot;20307&quot; value=&quot;327&quot;/&gt;&lt;/object&gt;&lt;object type=&quot;3&quot; unique_id=&quot;10030&quot;&gt;&lt;property id=&quot;20148&quot; value=&quot;5&quot;/&gt;&lt;property id=&quot;20300&quot; value=&quot;Slide 27 - &amp;quot;      QUICK QUIZ:&amp;amp;#x09;&amp;quot;&quot;/&gt;&lt;property id=&quot;20307&quot; value=&quot;318&quot;/&gt;&lt;/object&gt;&lt;object type=&quot;3&quot; unique_id=&quot;10031&quot;&gt;&lt;property id=&quot;20148&quot; value=&quot;5&quot;/&gt;&lt;property id=&quot;20300&quot; value=&quot;Slide 28 - &amp;quot;      QUICK QUIZ:&amp;amp;#x09;&amp;quot;&quot;/&gt;&lt;property id=&quot;20307&quot; value=&quot;328&quot;/&gt;&lt;/object&gt;&lt;object type=&quot;3&quot; unique_id=&quot;10032&quot;&gt;&lt;property id=&quot;20148&quot; value=&quot;5&quot;/&gt;&lt;property id=&quot;20300&quot; value=&quot;Slide 29 - &amp;quot;QUICK QUIZ: &amp;amp;#x09;&amp;quot;&quot;/&gt;&lt;property id=&quot;20307&quot; value=&quot;319&quot;/&gt;&lt;/object&gt;&lt;object type=&quot;3&quot; unique_id=&quot;10033&quot;&gt;&lt;property id=&quot;20148&quot; value=&quot;5&quot;/&gt;&lt;property id=&quot;20300&quot; value=&quot;Slide 30 - &amp;quot;QUICK QUIZ: &amp;amp;#x09;&amp;quot;&quot;/&gt;&lt;property id=&quot;20307&quot; value=&quot;329&quot;/&gt;&lt;/object&gt;&lt;object type=&quot;3&quot; unique_id=&quot;10034&quot;&gt;&lt;property id=&quot;20148&quot; value=&quot;5&quot;/&gt;&lt;property id=&quot;20300&quot; value=&quot;Slide 31 - &amp;quot;Suffixes&amp;quot;&quot;/&gt;&lt;property id=&quot;20307&quot; value=&quot;269&quot;/&gt;&lt;/object&gt;&lt;object type=&quot;3&quot; unique_id=&quot;10035&quot;&gt;&lt;property id=&quot;20148&quot; value=&quot;5&quot;/&gt;&lt;property id=&quot;20300&quot; value=&quot;Slide 32 - &amp;quot;Meanings of certain suffixes&amp;quot;&quot;/&gt;&lt;property id=&quot;20307&quot; value=&quot;271&quot;/&gt;&lt;/object&gt;&lt;object type=&quot;3&quot; unique_id=&quot;10036&quot;&gt;&lt;property id=&quot;20148&quot; value=&quot;5&quot;/&gt;&lt;property id=&quot;20300&quot; value=&quot;Slide 33&quot;/&gt;&lt;property id=&quot;20307&quot; value=&quot;272&quot;/&gt;&lt;/object&gt;&lt;object type=&quot;3&quot; unique_id=&quot;10037&quot;&gt;&lt;property id=&quot;20148&quot; value=&quot;5&quot;/&gt;&lt;property id=&quot;20300&quot; value=&quot;Slide 34&quot;/&gt;&lt;property id=&quot;20307&quot; value=&quot;273&quot;/&gt;&lt;/object&gt;&lt;object type=&quot;3&quot; unique_id=&quot;10038&quot;&gt;&lt;property id=&quot;20148&quot; value=&quot;5&quot;/&gt;&lt;property id=&quot;20300&quot; value=&quot;Slide 35&quot;/&gt;&lt;property id=&quot;20307&quot; value=&quot;274&quot;/&gt;&lt;/object&gt;&lt;object type=&quot;3&quot; unique_id=&quot;10039&quot;&gt;&lt;property id=&quot;20148&quot; value=&quot;5&quot;/&gt;&lt;property id=&quot;20300&quot; value=&quot;Slide 36&quot;/&gt;&lt;property id=&quot;20307&quot; value=&quot;277&quot;/&gt;&lt;/object&gt;&lt;object type=&quot;3&quot; unique_id=&quot;10040&quot;&gt;&lt;property id=&quot;20148&quot; value=&quot;5&quot;/&gt;&lt;property id=&quot;20300&quot; value=&quot;Slide 37 - &amp;quot;Suffixes and Terminology &amp;quot;&quot;/&gt;&lt;property id=&quot;20307&quot; value=&quot;279&quot;/&gt;&lt;/object&gt;&lt;object type=&quot;3&quot; unique_id=&quot;10041&quot;&gt;&lt;property id=&quot;20148&quot; value=&quot;5&quot;/&gt;&lt;property id=&quot;20300&quot; value=&quot;Slide 38 - &amp;quot;Suffixes and Terminology &amp;quot;&quot;/&gt;&lt;property id=&quot;20307&quot; value=&quot;280&quot;/&gt;&lt;/object&gt;&lt;object type=&quot;3&quot; unique_id=&quot;10042&quot;&gt;&lt;property id=&quot;20148&quot; value=&quot;5&quot;/&gt;&lt;property id=&quot;20300&quot; value=&quot;Slide 39 - &amp;quot;Suffixes and Terminology &amp;quot;&quot;/&gt;&lt;property id=&quot;20307&quot; value=&quot;281&quot;/&gt;&lt;/object&gt;&lt;object type=&quot;3&quot; unique_id=&quot;10043&quot;&gt;&lt;property id=&quot;20148&quot; value=&quot;5&quot;/&gt;&lt;property id=&quot;20300&quot; value=&quot;Slide 40 - &amp;quot;Suffixes and Terminology &amp;quot;&quot;/&gt;&lt;property id=&quot;20307&quot; value=&quot;282&quot;/&gt;&lt;/object&gt;&lt;object type=&quot;3&quot; unique_id=&quot;10044&quot;&gt;&lt;property id=&quot;20148&quot; value=&quot;5&quot;/&gt;&lt;property id=&quot;20300&quot; value=&quot;Slide 41 - &amp;quot;Suffixes and Terminology &amp;quot;&quot;/&gt;&lt;property id=&quot;20307&quot; value=&quot;283&quot;/&gt;&lt;/object&gt;&lt;object type=&quot;3&quot; unique_id=&quot;10045&quot;&gt;&lt;property id=&quot;20148&quot; value=&quot;5&quot;/&gt;&lt;property id=&quot;20300&quot; value=&quot;Slide 42 - &amp;quot;      QUICK QUIZ:&amp;amp;#x09;&amp;quot;&quot;/&gt;&lt;property id=&quot;20307&quot; value=&quot;284&quot;/&gt;&lt;/object&gt;&lt;object type=&quot;3&quot; unique_id=&quot;10046&quot;&gt;&lt;property id=&quot;20148&quot; value=&quot;5&quot;/&gt;&lt;property id=&quot;20300&quot; value=&quot;Slide 43 - &amp;quot;      QUICK QUIZ:&amp;amp;#x09;&amp;quot;&quot;/&gt;&lt;property id=&quot;20307&quot; value=&quot;331&quot;/&gt;&lt;/object&gt;&lt;object type=&quot;3&quot; unique_id=&quot;10047&quot;&gt;&lt;property id=&quot;20148&quot; value=&quot;5&quot;/&gt;&lt;property id=&quot;20300&quot; value=&quot;Slide 44 - &amp;quot;Suffixes and Terminology &amp;quot;&quot;/&gt;&lt;property id=&quot;20307&quot; value=&quot;285&quot;/&gt;&lt;/object&gt;&lt;object type=&quot;3&quot; unique_id=&quot;10048&quot;&gt;&lt;property id=&quot;20148&quot; value=&quot;5&quot;/&gt;&lt;property id=&quot;20300&quot; value=&quot;Slide 45 - &amp;quot;Suffixes and Terminology &amp;quot;&quot;/&gt;&lt;property id=&quot;20307&quot; value=&quot;286&quot;/&gt;&lt;/object&gt;&lt;object type=&quot;3&quot; unique_id=&quot;10049&quot;&gt;&lt;property id=&quot;20148&quot; value=&quot;5&quot;/&gt;&lt;property id=&quot;20300&quot; value=&quot;Slide 46 - &amp;quot;Suffixes and Terminology &amp;quot;&quot;/&gt;&lt;property id=&quot;20307&quot; value=&quot;287&quot;/&gt;&lt;/object&gt;&lt;object type=&quot;3&quot; unique_id=&quot;10050&quot;&gt;&lt;property id=&quot;20148&quot; value=&quot;5&quot;/&gt;&lt;property id=&quot;20300&quot; value=&quot;Slide 47 - &amp;quot;Suffixes and Terminology &amp;quot;&quot;/&gt;&lt;property id=&quot;20307&quot; value=&quot;288&quot;/&gt;&lt;/object&gt;&lt;object type=&quot;3&quot; unique_id=&quot;10051&quot;&gt;&lt;property id=&quot;20148&quot; value=&quot;5&quot;/&gt;&lt;property id=&quot;20300&quot; value=&quot;Slide 48 - &amp;quot;Suffixes and Terminology &amp;quot;&quot;/&gt;&lt;property id=&quot;20307&quot; value=&quot;289&quot;/&gt;&lt;/object&gt;&lt;object type=&quot;3&quot; unique_id=&quot;10052&quot;&gt;&lt;property id=&quot;20148&quot; value=&quot;5&quot;/&gt;&lt;property id=&quot;20300&quot; value=&quot;Slide 49 - &amp;quot;Build Terms with Suffixes and Combining Forms &amp;quot;&quot;/&gt;&lt;property id=&quot;20307&quot; value=&quot;290&quot;/&gt;&lt;/object&gt;&lt;object type=&quot;3&quot; unique_id=&quot;10053&quot;&gt;&lt;property id=&quot;20148&quot; value=&quot;5&quot;/&gt;&lt;property id=&quot;20300&quot; value=&quot;Slide 50 - &amp;quot;Plurality&amp;quot;&quot;/&gt;&lt;property id=&quot;20307&quot; value=&quot;278&quot;/&gt;&lt;/object&gt;&lt;object type=&quot;3&quot; unique_id=&quot;10054&quot;&gt;&lt;property id=&quot;20148&quot; value=&quot;5&quot;/&gt;&lt;property id=&quot;20300&quot; value=&quot;Slide 51 - &amp;quot;Plurality&amp;quot;&quot;/&gt;&lt;property id=&quot;20307&quot; value=&quot;336&quot;/&gt;&lt;/object&gt;&lt;object type=&quot;3&quot; unique_id=&quot;10055&quot;&gt;&lt;property id=&quot;20148&quot; value=&quot;5&quot;/&gt;&lt;property id=&quot;20300&quot; value=&quot;Slide 52 - &amp;quot;Structural Organization of the Body&amp;quot;&quot;/&gt;&lt;property id=&quot;20307&quot; value=&quot;337&quot;/&gt;&lt;/object&gt;&lt;object type=&quot;3&quot; unique_id=&quot;10056&quot;&gt;&lt;property id=&quot;20148&quot; value=&quot;5&quot;/&gt;&lt;property id=&quot;20300&quot; value=&quot;Slide 53 - &amp;quot;Cell&amp;amp;#x09;&amp;quot;&quot;/&gt;&lt;property id=&quot;20307&quot; value=&quot;338&quot;/&gt;&lt;/object&gt;&lt;object type=&quot;3&quot; unique_id=&quot;10057&quot;&gt;&lt;property id=&quot;20148&quot; value=&quot;5&quot;/&gt;&lt;property id=&quot;20300&quot; value=&quot;Slide 54 - &amp;quot;Tissues&amp;quot;&quot;/&gt;&lt;property id=&quot;20307&quot; value=&quot;339&quot;/&gt;&lt;/object&gt;&lt;object type=&quot;3&quot; unique_id=&quot;10058&quot;&gt;&lt;property id=&quot;20148&quot; value=&quot;5&quot;/&gt;&lt;property id=&quot;20300&quot; value=&quot;Slide 55 - &amp;quot;Organs&amp;quot;&quot;/&gt;&lt;property id=&quot;20307&quot; value=&quot;340&quot;/&gt;&lt;/object&gt;&lt;object type=&quot;3&quot; unique_id=&quot;10059&quot;&gt;&lt;property id=&quot;20148&quot; value=&quot;5&quot;/&gt;&lt;property id=&quot;20300&quot; value=&quot;Slide 56 - &amp;quot;Systems&amp;quot;&quot;/&gt;&lt;property id=&quot;20307&quot; value=&quot;341&quot;/&gt;&lt;/object&gt;&lt;object type=&quot;3&quot; unique_id=&quot;10060&quot;&gt;&lt;property id=&quot;20148&quot; value=&quot;5&quot;/&gt;&lt;property id=&quot;20300&quot; value=&quot;Slide 57 - &amp;quot;Anatomic Position&amp;quot;&quot;/&gt;&lt;property id=&quot;20307&quot; value=&quot;342&quot;/&gt;&lt;/object&gt;&lt;object type=&quot;3&quot; unique_id=&quot;10061&quot;&gt;&lt;property id=&quot;20148&quot; value=&quot;5&quot;/&gt;&lt;property id=&quot;20300&quot; value=&quot;Slide 58 - &amp;quot;Body Cavities&amp;quot;&quot;/&gt;&lt;property id=&quot;20307&quot; value=&quot;343&quot;/&gt;&lt;/object&gt;&lt;object type=&quot;3&quot; unique_id=&quot;10062&quot;&gt;&lt;property id=&quot;20148&quot; value=&quot;5&quot;/&gt;&lt;property id=&quot;20300&quot; value=&quot;Slide 59 - &amp;quot;Body Cavities…&amp;quot;&quot;/&gt;&lt;property id=&quot;20307&quot; value=&quot;344&quot;/&gt;&lt;/object&gt;&lt;object type=&quot;3&quot; unique_id=&quot;10063&quot;&gt;&lt;property id=&quot;20148&quot; value=&quot;5&quot;/&gt;&lt;property id=&quot;20300&quot; value=&quot;Slide 60 - &amp;quot; QUICK QUIZ:&amp;quot;&quot;/&gt;&lt;property id=&quot;20307&quot; value=&quot;345&quot;/&gt;&lt;/object&gt;&lt;object type=&quot;3&quot; unique_id=&quot;10064&quot;&gt;&lt;property id=&quot;20148&quot; value=&quot;5&quot;/&gt;&lt;property id=&quot;20300&quot; value=&quot;Slide 61 - &amp;quot; QUICK QUIZ:&amp;quot;&quot;/&gt;&lt;property id=&quot;20307&quot; value=&quot;354&quot;/&gt;&lt;/object&gt;&lt;object type=&quot;3&quot; unique_id=&quot;10065&quot;&gt;&lt;property id=&quot;20148&quot; value=&quot;5&quot;/&gt;&lt;property id=&quot;20300&quot; value=&quot;Slide 62 - &amp;quot;QUICK QUIZ:&amp;quot;&quot;/&gt;&lt;property id=&quot;20307&quot; value=&quot;346&quot;/&gt;&lt;/object&gt;&lt;object type=&quot;3&quot; unique_id=&quot;10066&quot;&gt;&lt;property id=&quot;20148&quot; value=&quot;5&quot;/&gt;&lt;property id=&quot;20300&quot; value=&quot;Slide 63 - &amp;quot;QUICK QUIZ:&amp;quot;&quot;/&gt;&lt;property id=&quot;20307&quot; value=&quot;355&quot;/&gt;&lt;/object&gt;&lt;object type=&quot;3&quot; unique_id=&quot;10067&quot;&gt;&lt;property id=&quot;20148&quot; value=&quot;5&quot;/&gt;&lt;property id=&quot;20300&quot; value=&quot;Slide 64 - &amp;quot;Abdominopelvic Regions &amp;amp; Quadrants&amp;quot;&quot;/&gt;&lt;property id=&quot;20307&quot; value=&quot;347&quot;/&gt;&lt;/object&gt;&lt;object type=&quot;3&quot; unique_id=&quot;10068&quot;&gt;&lt;property id=&quot;20148&quot; value=&quot;5&quot;/&gt;&lt;property id=&quot;20300&quot; value=&quot;Slide 65 - &amp;quot;Regions…&amp;quot;&quot;/&gt;&lt;property id=&quot;20307&quot; value=&quot;348&quot;/&gt;&lt;/object&gt;&lt;object type=&quot;3&quot; unique_id=&quot;10069&quot;&gt;&lt;property id=&quot;20148&quot; value=&quot;5&quot;/&gt;&lt;property id=&quot;20300&quot; value=&quot;Slide 66 - &amp;quot;Regions…&amp;quot;&quot;/&gt;&lt;property id=&quot;20307&quot; value=&quot;356&quot;/&gt;&lt;/object&gt;&lt;object type=&quot;3&quot; unique_id=&quot;10070&quot;&gt;&lt;property id=&quot;20148&quot; value=&quot;5&quot;/&gt;&lt;property id=&quot;20300&quot; value=&quot;Slide 67 - &amp;quot;Quadrants (4)&amp;quot;&quot;/&gt;&lt;property id=&quot;20307&quot; value=&quot;349&quot;/&gt;&lt;/object&gt;&lt;object type=&quot;3&quot; unique_id=&quot;10071&quot;&gt;&lt;property id=&quot;20148&quot; value=&quot;5&quot;/&gt;&lt;property id=&quot;20300&quot; value=&quot;Slide 68 - &amp;quot;Divisions of the Spine&amp;quot;&quot;/&gt;&lt;property id=&quot;20307&quot; value=&quot;350&quot;/&gt;&lt;/object&gt;&lt;object type=&quot;3&quot; unique_id=&quot;10072&quot;&gt;&lt;property id=&quot;20148&quot; value=&quot;5&quot;/&gt;&lt;property id=&quot;20300&quot; value=&quot;Slide 69 - &amp;quot;Positions, Directions, and Planes of the Body &amp;quot;&quot;/&gt;&lt;property id=&quot;20307&quot; value=&quot;351&quot;/&gt;&lt;/object&gt;&lt;object type=&quot;3&quot; unique_id=&quot;10073&quot;&gt;&lt;property id=&quot;20148&quot; value=&quot;5&quot;/&gt;&lt;property id=&quot;20300&quot; value=&quot;Slide 70 - &amp;quot;Positions, Directions, and Planes of the Body &amp;quot;&quot;/&gt;&lt;property id=&quot;20307&quot; value=&quot;352&quot;/&gt;&lt;/object&gt;&lt;object type=&quot;3&quot; unique_id=&quot;10074&quot;&gt;&lt;property id=&quot;20148&quot; value=&quot;5&quot;/&gt;&lt;property id=&quot;20300&quot; value=&quot;Slide 71 - &amp;quot;Planes of the Body&amp;quot;&quot;/&gt;&lt;property id=&quot;20307&quot; value=&quot;353&quot;/&gt;&lt;/object&gt;&lt;object type=&quot;3&quot; unique_id=&quot;10075&quot;&gt;&lt;property id=&quot;20148&quot; value=&quot;5&quot;/&gt;&lt;property id=&quot;20300&quot; value=&quot;Slide 72 - &amp;quot;End of Basic Terminology Lecture&amp;quot;&quot;/&gt;&lt;property id=&quot;20307&quot; value=&quot;330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yperlink xmlns="734a1647-99e7-4494-a870-a23f97adf3c9">
      <Url xsi:nil="true"/>
      <Description xsi:nil="true"/>
    </Hyperlink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6C325D36D5AD459204543193189004" ma:contentTypeVersion="1" ma:contentTypeDescription="Create a new document." ma:contentTypeScope="" ma:versionID="aaeba8e6b2908c3bcfb1a63bdfac9664">
  <xsd:schema xmlns:xsd="http://www.w3.org/2001/XMLSchema" xmlns:xs="http://www.w3.org/2001/XMLSchema" xmlns:p="http://schemas.microsoft.com/office/2006/metadata/properties" xmlns:ns2="734a1647-99e7-4494-a870-a23f97adf3c9" targetNamespace="http://schemas.microsoft.com/office/2006/metadata/properties" ma:root="true" ma:fieldsID="32a73d4ad553d972b9ffa4c8475d5f5e" ns2:_="">
    <xsd:import namespace="734a1647-99e7-4494-a870-a23f97adf3c9"/>
    <xsd:element name="properties">
      <xsd:complexType>
        <xsd:sequence>
          <xsd:element name="documentManagement">
            <xsd:complexType>
              <xsd:all>
                <xsd:element ref="ns2:Hyper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4a1647-99e7-4494-a870-a23f97adf3c9" elementFormDefault="qualified">
    <xsd:import namespace="http://schemas.microsoft.com/office/2006/documentManagement/types"/>
    <xsd:import namespace="http://schemas.microsoft.com/office/infopath/2007/PartnerControls"/>
    <xsd:element name="Hyperlink" ma:index="8" nillable="true" ma:displayName="Hyperlink" ma:format="Hyperlink" ma:internalName="Hyper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AFCA45-7C38-4FEA-8B1E-7A7BAD00AE7B}"/>
</file>

<file path=customXml/itemProps2.xml><?xml version="1.0" encoding="utf-8"?>
<ds:datastoreItem xmlns:ds="http://schemas.openxmlformats.org/officeDocument/2006/customXml" ds:itemID="{645132CD-0DE7-4F42-9DD5-76F4B1B9369F}"/>
</file>

<file path=customXml/itemProps3.xml><?xml version="1.0" encoding="utf-8"?>
<ds:datastoreItem xmlns:ds="http://schemas.openxmlformats.org/officeDocument/2006/customXml" ds:itemID="{7812D436-D0D1-485C-B62C-E5C7D17C64C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557</TotalTime>
  <Words>2060</Words>
  <Application>Microsoft Office PowerPoint</Application>
  <PresentationFormat>On-screen Show (4:3)</PresentationFormat>
  <Paragraphs>647</Paragraphs>
  <Slides>72</Slides>
  <Notes>72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3" baseType="lpstr">
      <vt:lpstr>Office Theme</vt:lpstr>
      <vt:lpstr>Medical Terminology</vt:lpstr>
      <vt:lpstr>Basic Elements of a Medical Word</vt:lpstr>
      <vt:lpstr>Word Root</vt:lpstr>
      <vt:lpstr>Slide 4</vt:lpstr>
      <vt:lpstr>Word Root Examples</vt:lpstr>
      <vt:lpstr>Combining Forms</vt:lpstr>
      <vt:lpstr>Slide 7</vt:lpstr>
      <vt:lpstr>Slide 8</vt:lpstr>
      <vt:lpstr>Word-Building System</vt:lpstr>
      <vt:lpstr>Slide 10</vt:lpstr>
      <vt:lpstr>Slide 11</vt:lpstr>
      <vt:lpstr>When to Use a Combining Vowel</vt:lpstr>
      <vt:lpstr>Slide 13</vt:lpstr>
      <vt:lpstr>Slide 14</vt:lpstr>
      <vt:lpstr>Slide 15</vt:lpstr>
      <vt:lpstr>Slide 16</vt:lpstr>
      <vt:lpstr>Prefixes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      QUICK QUIZ: </vt:lpstr>
      <vt:lpstr>      QUICK QUIZ: </vt:lpstr>
      <vt:lpstr>QUICK QUIZ:  </vt:lpstr>
      <vt:lpstr>QUICK QUIZ:  </vt:lpstr>
      <vt:lpstr>Suffixes</vt:lpstr>
      <vt:lpstr>Meanings of certain suffixes</vt:lpstr>
      <vt:lpstr>Slide 33</vt:lpstr>
      <vt:lpstr>Slide 34</vt:lpstr>
      <vt:lpstr>Slide 35</vt:lpstr>
      <vt:lpstr>Slide 36</vt:lpstr>
      <vt:lpstr>Suffixes and Terminology </vt:lpstr>
      <vt:lpstr>Suffixes and Terminology </vt:lpstr>
      <vt:lpstr>Suffixes and Terminology </vt:lpstr>
      <vt:lpstr>Suffixes and Terminology </vt:lpstr>
      <vt:lpstr>Suffixes and Terminology </vt:lpstr>
      <vt:lpstr>      QUICK QUIZ: </vt:lpstr>
      <vt:lpstr>      QUICK QUIZ: </vt:lpstr>
      <vt:lpstr>Suffixes and Terminology </vt:lpstr>
      <vt:lpstr>Suffixes and Terminology </vt:lpstr>
      <vt:lpstr>Suffixes and Terminology </vt:lpstr>
      <vt:lpstr>Suffixes and Terminology </vt:lpstr>
      <vt:lpstr>Suffixes and Terminology </vt:lpstr>
      <vt:lpstr>Build Terms with Suffixes and Combining Forms </vt:lpstr>
      <vt:lpstr>Plurality</vt:lpstr>
      <vt:lpstr>Plurality</vt:lpstr>
      <vt:lpstr>Structural Organization of the Body</vt:lpstr>
      <vt:lpstr>Cell </vt:lpstr>
      <vt:lpstr>Tissues</vt:lpstr>
      <vt:lpstr>Organs</vt:lpstr>
      <vt:lpstr>Systems</vt:lpstr>
      <vt:lpstr>Anatomic Position</vt:lpstr>
      <vt:lpstr>Body Cavities</vt:lpstr>
      <vt:lpstr>Body Cavities…</vt:lpstr>
      <vt:lpstr> QUICK QUIZ:</vt:lpstr>
      <vt:lpstr> QUICK QUIZ:</vt:lpstr>
      <vt:lpstr>QUICK QUIZ:</vt:lpstr>
      <vt:lpstr>QUICK QUIZ:</vt:lpstr>
      <vt:lpstr>Abdominopelvic Regions &amp; Quadrants</vt:lpstr>
      <vt:lpstr>Regions…</vt:lpstr>
      <vt:lpstr>Regions…</vt:lpstr>
      <vt:lpstr>Quadrants (4)</vt:lpstr>
      <vt:lpstr>Divisions of the Spine</vt:lpstr>
      <vt:lpstr>Positions, Directions, and Planes of the Body </vt:lpstr>
      <vt:lpstr>Positions, Directions, and Planes of the Body </vt:lpstr>
      <vt:lpstr>Planes of the Body</vt:lpstr>
      <vt:lpstr>End of Basic Terminology Lecture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A. Hartner</dc:creator>
  <cp:lastModifiedBy>Christine</cp:lastModifiedBy>
  <cp:revision>61</cp:revision>
  <dcterms:created xsi:type="dcterms:W3CDTF">2012-09-26T13:31:51Z</dcterms:created>
  <dcterms:modified xsi:type="dcterms:W3CDTF">2012-11-17T16:15:06Z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0x010100BB6C325D36D5AD459204543193189004</vt:lpwstr>
  </property>
</Properties>
</file>